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Lst>
  <p:sldSz cx="9144000" cy="51435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E2CD"/>
          </a:solidFill>
        </a:fill>
      </a:tcStyle>
    </a:wholeTbl>
    <a:band2H>
      <a:tcTxStyle b="def" i="def"/>
      <a:tcStyle>
        <a:tcBdr/>
        <a:fill>
          <a:solidFill>
            <a:srgbClr val="FF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5DBDE"/>
          </a:solidFill>
        </a:fill>
      </a:tcStyle>
    </a:wholeTbl>
    <a:band2H>
      <a:tcTxStyle b="def" i="def"/>
      <a:tcStyle>
        <a:tcBdr/>
        <a:fill>
          <a:solidFill>
            <a:srgbClr val="EBEE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8FFCD"/>
          </a:solidFill>
        </a:fill>
      </a:tcStyle>
    </a:wholeTbl>
    <a:band2H>
      <a:tcTxStyle b="def" i="def"/>
      <a:tcStyle>
        <a:tcBdr/>
        <a:fill>
          <a:solidFill>
            <a:srgbClr val="FCFF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06" name="Shape 106"/>
          <p:cNvSpPr/>
          <p:nvPr>
            <p:ph type="sldImg"/>
          </p:nvPr>
        </p:nvSpPr>
        <p:spPr>
          <a:xfrm>
            <a:off x="1143000" y="685800"/>
            <a:ext cx="4572000" cy="3429000"/>
          </a:xfrm>
          <a:prstGeom prst="rect">
            <a:avLst/>
          </a:prstGeom>
        </p:spPr>
        <p:txBody>
          <a:bodyPr/>
          <a:lstStyle/>
          <a:p>
            <a:pPr/>
          </a:p>
        </p:txBody>
      </p:sp>
      <p:sp>
        <p:nvSpPr>
          <p:cNvPr id="107" name="Shape 10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400">
        <a:latin typeface="+mn-lt"/>
        <a:ea typeface="+mn-ea"/>
        <a:cs typeface="+mn-cs"/>
        <a:sym typeface="Arial"/>
      </a:defRPr>
    </a:lvl1pPr>
    <a:lvl2pPr indent="228600" latinLnBrk="0">
      <a:defRPr sz="1400">
        <a:latin typeface="+mn-lt"/>
        <a:ea typeface="+mn-ea"/>
        <a:cs typeface="+mn-cs"/>
        <a:sym typeface="Arial"/>
      </a:defRPr>
    </a:lvl2pPr>
    <a:lvl3pPr indent="457200" latinLnBrk="0">
      <a:defRPr sz="1400">
        <a:latin typeface="+mn-lt"/>
        <a:ea typeface="+mn-ea"/>
        <a:cs typeface="+mn-cs"/>
        <a:sym typeface="Arial"/>
      </a:defRPr>
    </a:lvl3pPr>
    <a:lvl4pPr indent="685800" latinLnBrk="0">
      <a:defRPr sz="1400">
        <a:latin typeface="+mn-lt"/>
        <a:ea typeface="+mn-ea"/>
        <a:cs typeface="+mn-cs"/>
        <a:sym typeface="Arial"/>
      </a:defRPr>
    </a:lvl4pPr>
    <a:lvl5pPr indent="914400" latinLnBrk="0">
      <a:defRPr sz="1400">
        <a:latin typeface="+mn-lt"/>
        <a:ea typeface="+mn-ea"/>
        <a:cs typeface="+mn-cs"/>
        <a:sym typeface="Arial"/>
      </a:defRPr>
    </a:lvl5pPr>
    <a:lvl6pPr indent="1143000" latinLnBrk="0">
      <a:defRPr sz="1400">
        <a:latin typeface="+mn-lt"/>
        <a:ea typeface="+mn-ea"/>
        <a:cs typeface="+mn-cs"/>
        <a:sym typeface="Arial"/>
      </a:defRPr>
    </a:lvl6pPr>
    <a:lvl7pPr indent="1371600" latinLnBrk="0">
      <a:defRPr sz="1400">
        <a:latin typeface="+mn-lt"/>
        <a:ea typeface="+mn-ea"/>
        <a:cs typeface="+mn-cs"/>
        <a:sym typeface="Arial"/>
      </a:defRPr>
    </a:lvl7pPr>
    <a:lvl8pPr indent="1600200" latinLnBrk="0">
      <a:defRPr sz="1400">
        <a:latin typeface="+mn-lt"/>
        <a:ea typeface="+mn-ea"/>
        <a:cs typeface="+mn-cs"/>
        <a:sym typeface="Arial"/>
      </a:defRPr>
    </a:lvl8pPr>
    <a:lvl9pPr indent="1828800" latinLnBrk="0">
      <a:defRPr sz="1400">
        <a:latin typeface="+mn-lt"/>
        <a:ea typeface="+mn-ea"/>
        <a:cs typeface="+mn-cs"/>
        <a:sym typeface="Arial"/>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2.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3.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_rels/notesSlide4.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Relationships>

</file>

<file path=ppt/notesSlides/_rels/notesSlide5.xml.rels><?xml version="1.0" encoding="UTF-8"?>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Relationships>

</file>

<file path=ppt/notesSlides/_rels/notesSlide6.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Relationships>

</file>

<file path=ppt/notesSlides/_rels/notesSlide7.xml.rels><?xml version="1.0" encoding="UTF-8"?>
<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1" name="Shape 131"/>
          <p:cNvSpPr/>
          <p:nvPr>
            <p:ph type="sldImg"/>
          </p:nvPr>
        </p:nvSpPr>
        <p:spPr>
          <a:prstGeom prst="rect">
            <a:avLst/>
          </a:prstGeom>
        </p:spPr>
        <p:txBody>
          <a:bodyPr/>
          <a:lstStyle/>
          <a:p>
            <a:pPr/>
          </a:p>
        </p:txBody>
      </p:sp>
      <p:sp>
        <p:nvSpPr>
          <p:cNvPr id="132" name="Shape 132"/>
          <p:cNvSpPr/>
          <p:nvPr>
            <p:ph type="body" sz="quarter" idx="1"/>
          </p:nvPr>
        </p:nvSpPr>
        <p:spPr>
          <a:prstGeom prst="rect">
            <a:avLst/>
          </a:prstGeom>
        </p:spPr>
        <p:txBody>
          <a:bodyPr/>
          <a:lstStyle/>
          <a:p>
            <a:pPr marL="457200" indent="-292100">
              <a:lnSpc>
                <a:spcPct val="200000"/>
              </a:lnSpc>
              <a:buClr>
                <a:srgbClr val="000000"/>
              </a:buClr>
              <a:buSzPts val="1000"/>
              <a:buFont typeface="Arial"/>
              <a:buChar char="●"/>
              <a:defRPr sz="1000"/>
            </a:pPr>
            <a:r>
              <a:t>A personal sense of one’s identity, with mental, social, and biological characteristics.</a:t>
            </a:r>
          </a:p>
          <a:p>
            <a:pPr marL="457200" indent="-292100">
              <a:lnSpc>
                <a:spcPct val="200000"/>
              </a:lnSpc>
              <a:buClr>
                <a:srgbClr val="000000"/>
              </a:buClr>
              <a:buSzPts val="1000"/>
              <a:buFont typeface="Arial"/>
              <a:buChar char="●"/>
              <a:defRPr sz="1000"/>
            </a:pPr>
            <a:r>
              <a:t>Sex: note about intersex if people ask</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7" name="Shape 137"/>
          <p:cNvSpPr/>
          <p:nvPr>
            <p:ph type="sldImg"/>
          </p:nvPr>
        </p:nvSpPr>
        <p:spPr>
          <a:prstGeom prst="rect">
            <a:avLst/>
          </a:prstGeom>
        </p:spPr>
        <p:txBody>
          <a:bodyPr/>
          <a:lstStyle/>
          <a:p>
            <a:pPr/>
          </a:p>
        </p:txBody>
      </p:sp>
      <p:sp>
        <p:nvSpPr>
          <p:cNvPr id="138" name="Shape 138"/>
          <p:cNvSpPr/>
          <p:nvPr>
            <p:ph type="body" sz="quarter" idx="1"/>
          </p:nvPr>
        </p:nvSpPr>
        <p:spPr>
          <a:prstGeom prst="rect">
            <a:avLst/>
          </a:prstGeom>
        </p:spPr>
        <p:txBody>
          <a:bodyPr/>
          <a:lstStyle/>
          <a:p>
            <a:pPr marL="457200" indent="-298450">
              <a:buClr>
                <a:srgbClr val="000000"/>
              </a:buClr>
              <a:buSzPts val="1100"/>
              <a:buFont typeface="Arial"/>
              <a:buChar char="●"/>
              <a:defRPr sz="1100"/>
            </a:pPr>
            <a:r>
              <a:t>Medical transitioning: includes hormones and surgery</a:t>
            </a:r>
          </a:p>
          <a:p>
            <a:pPr marL="457200" indent="-298450">
              <a:buClr>
                <a:srgbClr val="000000"/>
              </a:buClr>
              <a:buSzPts val="1100"/>
              <a:buFont typeface="Arial"/>
              <a:buChar char="●"/>
              <a:defRPr sz="1100"/>
            </a:pPr>
            <a:r>
              <a:t>Difficulties: eg being outed and bathroom stress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3" name="Shape 143"/>
          <p:cNvSpPr/>
          <p:nvPr>
            <p:ph type="sldImg"/>
          </p:nvPr>
        </p:nvSpPr>
        <p:spPr>
          <a:prstGeom prst="rect">
            <a:avLst/>
          </a:prstGeom>
        </p:spPr>
        <p:txBody>
          <a:bodyPr/>
          <a:lstStyle/>
          <a:p>
            <a:pPr/>
          </a:p>
        </p:txBody>
      </p:sp>
      <p:sp>
        <p:nvSpPr>
          <p:cNvPr id="144" name="Shape 144"/>
          <p:cNvSpPr/>
          <p:nvPr>
            <p:ph type="body" sz="quarter" idx="1"/>
          </p:nvPr>
        </p:nvSpPr>
        <p:spPr>
          <a:prstGeom prst="rect">
            <a:avLst/>
          </a:prstGeom>
        </p:spPr>
        <p:txBody>
          <a:bodyPr/>
          <a:lstStyle>
            <a:lvl1pPr marL="457200" indent="-292100">
              <a:lnSpc>
                <a:spcPct val="200000"/>
              </a:lnSpc>
              <a:buClr>
                <a:srgbClr val="000000"/>
              </a:buClr>
              <a:buSzPts val="1000"/>
              <a:buFont typeface="Arial"/>
              <a:buChar char="●"/>
              <a:defRPr sz="1000"/>
            </a:lvl1pPr>
          </a:lstStyle>
          <a:p>
            <a:pPr/>
            <a:r>
              <a:t>Very important for trans people.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7" name="Shape 177"/>
          <p:cNvSpPr/>
          <p:nvPr>
            <p:ph type="sldImg"/>
          </p:nvPr>
        </p:nvSpPr>
        <p:spPr>
          <a:prstGeom prst="rect">
            <a:avLst/>
          </a:prstGeom>
        </p:spPr>
        <p:txBody>
          <a:bodyPr/>
          <a:lstStyle/>
          <a:p>
            <a:pPr/>
          </a:p>
        </p:txBody>
      </p:sp>
      <p:sp>
        <p:nvSpPr>
          <p:cNvPr id="178" name="Shape 178"/>
          <p:cNvSpPr/>
          <p:nvPr>
            <p:ph type="body" sz="quarter" idx="1"/>
          </p:nvPr>
        </p:nvSpPr>
        <p:spPr>
          <a:prstGeom prst="rect">
            <a:avLst/>
          </a:prstGeom>
        </p:spPr>
        <p:txBody>
          <a:bodyPr/>
          <a:lstStyle>
            <a:lvl1pPr marL="457200" indent="-292100">
              <a:lnSpc>
                <a:spcPct val="115000"/>
              </a:lnSpc>
              <a:buClr>
                <a:srgbClr val="FF0000"/>
              </a:buClr>
              <a:buSzPts val="1000"/>
              <a:buFont typeface="Arial"/>
              <a:buChar char="●"/>
              <a:defRPr sz="1000">
                <a:solidFill>
                  <a:srgbClr val="FF0000"/>
                </a:solidFill>
              </a:defRPr>
            </a:lvl1pPr>
          </a:lstStyle>
          <a:p>
            <a:pPr/>
            <a:r>
              <a:t>“Ally” is not an identity that can be claimed which automatically implies you cannot partake in actions that oppress and discriminate against certain marginalised groups.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3" name="Shape 183"/>
          <p:cNvSpPr/>
          <p:nvPr>
            <p:ph type="sldImg"/>
          </p:nvPr>
        </p:nvSpPr>
        <p:spPr>
          <a:prstGeom prst="rect">
            <a:avLst/>
          </a:prstGeom>
        </p:spPr>
        <p:txBody>
          <a:bodyPr/>
          <a:lstStyle/>
          <a:p>
            <a:pPr/>
          </a:p>
        </p:txBody>
      </p:sp>
      <p:sp>
        <p:nvSpPr>
          <p:cNvPr id="184" name="Shape 184"/>
          <p:cNvSpPr/>
          <p:nvPr>
            <p:ph type="body" sz="quarter" idx="1"/>
          </p:nvPr>
        </p:nvSpPr>
        <p:spPr>
          <a:prstGeom prst="rect">
            <a:avLst/>
          </a:prstGeom>
        </p:spPr>
        <p:txBody>
          <a:bodyPr/>
          <a:lstStyle/>
          <a:p>
            <a:pPr marL="457200" indent="-292100">
              <a:lnSpc>
                <a:spcPct val="115000"/>
              </a:lnSpc>
              <a:buClr>
                <a:srgbClr val="000000"/>
              </a:buClr>
              <a:buSzPts val="1000"/>
              <a:buFont typeface="Arial"/>
              <a:buChar char="●"/>
              <a:defRPr sz="1000"/>
            </a:pPr>
            <a:r>
              <a:t>Listen. </a:t>
            </a:r>
            <a:r>
              <a:rPr>
                <a:solidFill>
                  <a:srgbClr val="FF0000"/>
                </a:solidFill>
              </a:rPr>
              <a:t>As an ally, you will not experience the type of oppression and discrimination that the people in the marginalised group you want to support have, and therefore you must constantly listen and be open to their ideas and opinions.</a:t>
            </a:r>
          </a:p>
          <a:p>
            <a:pPr marL="457200" indent="-292100">
              <a:lnSpc>
                <a:spcPct val="115000"/>
              </a:lnSpc>
              <a:buClr>
                <a:srgbClr val="000000"/>
              </a:buClr>
              <a:buSzPts val="1000"/>
              <a:buFont typeface="Arial"/>
              <a:buChar char="●"/>
              <a:defRPr sz="1000"/>
            </a:pPr>
            <a:r>
              <a:t>Acknowledge your privilege. </a:t>
            </a:r>
            <a:r>
              <a:rPr>
                <a:solidFill>
                  <a:srgbClr val="FF0000"/>
                </a:solidFill>
              </a:rPr>
              <a:t>As recipients of privilege you must recognise that you are capable of perpetuating systems of oppression from which your privilege came.</a:t>
            </a:r>
            <a:endParaRPr>
              <a:solidFill>
                <a:srgbClr val="FF0000"/>
              </a:solidFill>
            </a:endParaRPr>
          </a:p>
          <a:p>
            <a:pPr marL="457200" indent="-292100">
              <a:lnSpc>
                <a:spcPct val="115000"/>
              </a:lnSpc>
              <a:buClr>
                <a:srgbClr val="000000"/>
              </a:buClr>
              <a:buSzPts val="1000"/>
              <a:buFont typeface="Arial"/>
              <a:buChar char="●"/>
              <a:defRPr sz="1000"/>
            </a:pPr>
            <a:r>
              <a:t>Educate yourself. </a:t>
            </a:r>
            <a:r>
              <a:rPr>
                <a:solidFill>
                  <a:srgbClr val="FF0000"/>
                </a:solidFill>
              </a:rPr>
              <a:t>Do research about the oppression the people you seek to work with face. See how you can avoid making them feel excluded and instead make them feel considered, such as being aware of the language you use and respecting everyone’s identity.</a:t>
            </a:r>
            <a:endParaRPr>
              <a:solidFill>
                <a:srgbClr val="FF0000"/>
              </a:solidFill>
            </a:endParaRPr>
          </a:p>
          <a:p>
            <a:pPr marL="457200" indent="-292100">
              <a:lnSpc>
                <a:spcPct val="115000"/>
              </a:lnSpc>
              <a:buClr>
                <a:srgbClr val="000000"/>
              </a:buClr>
              <a:buSzPts val="1000"/>
              <a:buFont typeface="Arial"/>
              <a:buChar char="●"/>
              <a:defRPr sz="1000"/>
            </a:pPr>
            <a:r>
              <a:t>Be kind.</a:t>
            </a:r>
            <a:r>
              <a:rPr>
                <a:solidFill>
                  <a:srgbClr val="FF0000"/>
                </a:solidFill>
              </a:rPr>
              <a:t> Treat others as you’d want to be treated yourself. </a:t>
            </a:r>
            <a:endParaRPr>
              <a:solidFill>
                <a:srgbClr val="FF0000"/>
              </a:solidFill>
            </a:endParaRPr>
          </a:p>
          <a:p>
            <a:pPr marL="457200" indent="-292100">
              <a:lnSpc>
                <a:spcPct val="115000"/>
              </a:lnSpc>
              <a:buClr>
                <a:srgbClr val="000000"/>
              </a:buClr>
              <a:buSzPts val="1000"/>
              <a:buFont typeface="Arial"/>
              <a:buChar char="●"/>
              <a:defRPr sz="1000"/>
            </a:pPr>
            <a:r>
              <a:t>Be conscious not to overshadow LGBTQ+ voices. </a:t>
            </a:r>
            <a:r>
              <a:rPr>
                <a:solidFill>
                  <a:srgbClr val="FF0000"/>
                </a:solidFill>
              </a:rPr>
              <a:t>Speak up for LGBTQ+ people, but don’t speak over them.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9" name="Shape 189"/>
          <p:cNvSpPr/>
          <p:nvPr>
            <p:ph type="sldImg"/>
          </p:nvPr>
        </p:nvSpPr>
        <p:spPr>
          <a:prstGeom prst="rect">
            <a:avLst/>
          </a:prstGeom>
        </p:spPr>
        <p:txBody>
          <a:bodyPr/>
          <a:lstStyle/>
          <a:p>
            <a:pPr/>
          </a:p>
        </p:txBody>
      </p:sp>
      <p:sp>
        <p:nvSpPr>
          <p:cNvPr id="190" name="Shape 190"/>
          <p:cNvSpPr/>
          <p:nvPr>
            <p:ph type="body" sz="quarter" idx="1"/>
          </p:nvPr>
        </p:nvSpPr>
        <p:spPr>
          <a:prstGeom prst="rect">
            <a:avLst/>
          </a:prstGeom>
        </p:spPr>
        <p:txBody>
          <a:bodyPr/>
          <a:lstStyle/>
          <a:p>
            <a:pPr marL="914400" indent="-292100">
              <a:spcBef>
                <a:spcPts val="600"/>
              </a:spcBef>
              <a:buClr>
                <a:srgbClr val="000000"/>
              </a:buClr>
              <a:buSzPts val="1000"/>
              <a:buFont typeface="Arial"/>
              <a:buChar char="●"/>
              <a:defRPr sz="1000"/>
            </a:pPr>
            <a:r>
              <a:t>Listen. </a:t>
            </a:r>
            <a:r>
              <a:rPr>
                <a:solidFill>
                  <a:srgbClr val="FF0000"/>
                </a:solidFill>
              </a:rPr>
              <a:t>Treat being called out as an opportunity to learn how to be a better ally to LGBTQ+ people and try and correct any behaviours that are hurtful. </a:t>
            </a:r>
            <a:endParaRPr>
              <a:solidFill>
                <a:srgbClr val="FF0000"/>
              </a:solidFill>
            </a:endParaRPr>
          </a:p>
          <a:p>
            <a:pPr marL="914400" indent="-292100">
              <a:buClr>
                <a:srgbClr val="000000"/>
              </a:buClr>
              <a:buSzPts val="1000"/>
              <a:buFont typeface="Arial"/>
              <a:buChar char="●"/>
              <a:defRPr sz="1000"/>
            </a:pPr>
            <a:r>
              <a:t>Accept that you might have offended someone and that it isn’t appropriate to challenge it.</a:t>
            </a:r>
          </a:p>
          <a:p>
            <a:pPr marL="914400" indent="-292100">
              <a:buClr>
                <a:srgbClr val="000000"/>
              </a:buClr>
              <a:buSzPts val="1000"/>
              <a:buFont typeface="Arial"/>
              <a:buChar char="●"/>
              <a:defRPr sz="1000"/>
            </a:pPr>
            <a:r>
              <a:t>Understand that it’s not a personal attack. </a:t>
            </a:r>
            <a:endParaRPr>
              <a:solidFill>
                <a:srgbClr val="FF0000"/>
              </a:solidFill>
            </a:endParaRPr>
          </a:p>
          <a:p>
            <a:pPr marL="914400" indent="-292100">
              <a:buClr>
                <a:srgbClr val="000000"/>
              </a:buClr>
              <a:buSzPts val="1000"/>
              <a:buFont typeface="Arial"/>
              <a:buChar char="●"/>
              <a:defRPr sz="1000"/>
            </a:pPr>
            <a:r>
              <a:t>Avoid making it a big deal or being overly apologetic. </a:t>
            </a:r>
          </a:p>
          <a:p>
            <a:pPr marL="914400" indent="-292100">
              <a:buClr>
                <a:srgbClr val="000000"/>
              </a:buClr>
              <a:buSzPts val="1000"/>
              <a:buFont typeface="Arial"/>
              <a:buChar char="●"/>
              <a:defRPr sz="1000"/>
            </a:pPr>
            <a:r>
              <a:t>Recognise that your intent is irrelevant. </a:t>
            </a:r>
            <a:r>
              <a:rPr>
                <a:solidFill>
                  <a:srgbClr val="FF0000"/>
                </a:solidFill>
              </a:rPr>
              <a:t>You can say or do something oppressive even if you didn’t mean to.</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5" name="Shape 195"/>
          <p:cNvSpPr/>
          <p:nvPr>
            <p:ph type="sldImg"/>
          </p:nvPr>
        </p:nvSpPr>
        <p:spPr>
          <a:prstGeom prst="rect">
            <a:avLst/>
          </a:prstGeom>
        </p:spPr>
        <p:txBody>
          <a:bodyPr/>
          <a:lstStyle/>
          <a:p>
            <a:pPr/>
          </a:p>
        </p:txBody>
      </p:sp>
      <p:sp>
        <p:nvSpPr>
          <p:cNvPr id="196" name="Shape 196"/>
          <p:cNvSpPr/>
          <p:nvPr>
            <p:ph type="body" sz="quarter" idx="1"/>
          </p:nvPr>
        </p:nvSpPr>
        <p:spPr>
          <a:prstGeom prst="rect">
            <a:avLst/>
          </a:prstGeom>
        </p:spPr>
        <p:txBody>
          <a:bodyPr/>
          <a:lstStyle/>
          <a:p>
            <a:pPr marL="914400" indent="-292100">
              <a:spcBef>
                <a:spcPts val="600"/>
              </a:spcBef>
              <a:buClr>
                <a:srgbClr val="000000"/>
              </a:buClr>
              <a:buSzPts val="1000"/>
              <a:buFont typeface="Arial"/>
              <a:buChar char="●"/>
              <a:defRPr sz="1000"/>
            </a:pPr>
            <a:r>
              <a:t>Listen. </a:t>
            </a:r>
            <a:r>
              <a:rPr>
                <a:solidFill>
                  <a:srgbClr val="FF0000"/>
                </a:solidFill>
              </a:rPr>
              <a:t>Treat being called out as an opportunity to learn how to be a better ally to LGBTQ+ people and try and correct any behaviours that are hurtful. </a:t>
            </a:r>
            <a:endParaRPr>
              <a:solidFill>
                <a:srgbClr val="FF0000"/>
              </a:solidFill>
            </a:endParaRPr>
          </a:p>
          <a:p>
            <a:pPr marL="914400" indent="-292100">
              <a:buClr>
                <a:srgbClr val="000000"/>
              </a:buClr>
              <a:buSzPts val="1000"/>
              <a:buFont typeface="Arial"/>
              <a:buChar char="●"/>
              <a:defRPr sz="1000"/>
            </a:pPr>
            <a:r>
              <a:t>Accept that you might have offended someone and that it isn’t appropriate to challenge it.</a:t>
            </a:r>
          </a:p>
          <a:p>
            <a:pPr marL="914400" indent="-292100">
              <a:buClr>
                <a:srgbClr val="000000"/>
              </a:buClr>
              <a:buSzPts val="1000"/>
              <a:buFont typeface="Arial"/>
              <a:buChar char="●"/>
              <a:defRPr sz="1000"/>
            </a:pPr>
            <a:r>
              <a:t>Understand that it’s not a personal attack. </a:t>
            </a:r>
            <a:endParaRPr>
              <a:solidFill>
                <a:srgbClr val="FF0000"/>
              </a:solidFill>
            </a:endParaRPr>
          </a:p>
          <a:p>
            <a:pPr marL="914400" indent="-292100">
              <a:buClr>
                <a:srgbClr val="000000"/>
              </a:buClr>
              <a:buSzPts val="1000"/>
              <a:buFont typeface="Arial"/>
              <a:buChar char="●"/>
              <a:defRPr sz="1000"/>
            </a:pPr>
            <a:r>
              <a:t>Avoid making it a big deal or being overly apologetic. </a:t>
            </a:r>
          </a:p>
          <a:p>
            <a:pPr marL="914400" indent="-292100">
              <a:buClr>
                <a:srgbClr val="000000"/>
              </a:buClr>
              <a:buSzPts val="1000"/>
              <a:buFont typeface="Arial"/>
              <a:buChar char="●"/>
              <a:defRPr sz="1000"/>
            </a:pPr>
            <a:r>
              <a:t>Recognise that your intent is irrelevant. </a:t>
            </a:r>
            <a:r>
              <a:rPr>
                <a:solidFill>
                  <a:srgbClr val="FF0000"/>
                </a:solidFill>
              </a:rPr>
              <a:t>You can say or do something oppressive even if you didn’t mean to.</a:t>
            </a: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spTree>
      <p:nvGrpSpPr>
        <p:cNvPr id="1" name=""/>
        <p:cNvGrpSpPr/>
        <p:nvPr/>
      </p:nvGrpSpPr>
      <p:grpSpPr>
        <a:xfrm>
          <a:off x="0" y="0"/>
          <a:ext cx="0" cy="0"/>
          <a:chOff x="0" y="0"/>
          <a:chExt cx="0" cy="0"/>
        </a:xfrm>
      </p:grpSpPr>
      <p:sp>
        <p:nvSpPr>
          <p:cNvPr id="11" name="Title Text"/>
          <p:cNvSpPr txBox="1"/>
          <p:nvPr>
            <p:ph type="title"/>
          </p:nvPr>
        </p:nvSpPr>
        <p:spPr>
          <a:xfrm>
            <a:off x="311708" y="744573"/>
            <a:ext cx="8520601" cy="2052603"/>
          </a:xfrm>
          <a:prstGeom prst="rect">
            <a:avLst/>
          </a:prstGeom>
        </p:spPr>
        <p:txBody>
          <a:bodyPr anchor="b"/>
          <a:lstStyle>
            <a:lvl1pPr algn="ctr">
              <a:defRPr sz="5200"/>
            </a:lvl1pPr>
          </a:lstStyle>
          <a:p>
            <a:pPr/>
            <a:r>
              <a:t>Title Text</a:t>
            </a:r>
          </a:p>
        </p:txBody>
      </p:sp>
      <p:sp>
        <p:nvSpPr>
          <p:cNvPr id="12" name="Body Level One…"/>
          <p:cNvSpPr txBox="1"/>
          <p:nvPr>
            <p:ph type="body" sz="quarter" idx="1"/>
          </p:nvPr>
        </p:nvSpPr>
        <p:spPr>
          <a:xfrm>
            <a:off x="311698" y="2834125"/>
            <a:ext cx="8520603" cy="792602"/>
          </a:xfrm>
          <a:prstGeom prst="rect">
            <a:avLst/>
          </a:prstGeom>
        </p:spPr>
        <p:txBody>
          <a:bodyPr/>
          <a:lstStyle>
            <a:lvl1pPr marL="228600" indent="-114300" algn="ctr">
              <a:lnSpc>
                <a:spcPct val="100000"/>
              </a:lnSpc>
              <a:buClrTx/>
              <a:buSzTx/>
              <a:buFontTx/>
              <a:buNone/>
              <a:defRPr sz="2800"/>
            </a:lvl1pPr>
            <a:lvl2pPr marL="228600" indent="114300" algn="ctr">
              <a:lnSpc>
                <a:spcPct val="100000"/>
              </a:lnSpc>
              <a:buClrTx/>
              <a:buSzTx/>
              <a:buFontTx/>
              <a:buNone/>
              <a:defRPr sz="2800"/>
            </a:lvl2pPr>
            <a:lvl3pPr marL="228600" indent="114300" algn="ctr">
              <a:lnSpc>
                <a:spcPct val="100000"/>
              </a:lnSpc>
              <a:buClrTx/>
              <a:buSzTx/>
              <a:buFontTx/>
              <a:buNone/>
              <a:defRPr sz="2800"/>
            </a:lvl3pPr>
            <a:lvl4pPr marL="228600" indent="114300" algn="ctr">
              <a:lnSpc>
                <a:spcPct val="100000"/>
              </a:lnSpc>
              <a:buClrTx/>
              <a:buSzTx/>
              <a:buFontTx/>
              <a:buNone/>
              <a:defRPr sz="2800"/>
            </a:lvl4pPr>
            <a:lvl5pPr marL="228600" indent="114300" algn="ctr">
              <a:lnSpc>
                <a:spcPct val="100000"/>
              </a:lnSpc>
              <a:buClrTx/>
              <a:buSzTx/>
              <a:buFontTx/>
              <a:buNone/>
              <a:defRPr sz="28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_NUMBER">
    <p:spTree>
      <p:nvGrpSpPr>
        <p:cNvPr id="1" name=""/>
        <p:cNvGrpSpPr/>
        <p:nvPr/>
      </p:nvGrpSpPr>
      <p:grpSpPr>
        <a:xfrm>
          <a:off x="0" y="0"/>
          <a:ext cx="0" cy="0"/>
          <a:chOff x="0" y="0"/>
          <a:chExt cx="0" cy="0"/>
        </a:xfrm>
      </p:grpSpPr>
      <p:sp>
        <p:nvSpPr>
          <p:cNvPr id="91" name="Title Text"/>
          <p:cNvSpPr txBox="1"/>
          <p:nvPr>
            <p:ph type="title"/>
          </p:nvPr>
        </p:nvSpPr>
        <p:spPr>
          <a:xfrm>
            <a:off x="311698" y="1106125"/>
            <a:ext cx="8520603" cy="1963500"/>
          </a:xfrm>
          <a:prstGeom prst="rect">
            <a:avLst/>
          </a:prstGeom>
        </p:spPr>
        <p:txBody>
          <a:bodyPr anchor="b"/>
          <a:lstStyle>
            <a:lvl1pPr algn="ctr">
              <a:defRPr sz="12000"/>
            </a:lvl1pPr>
          </a:lstStyle>
          <a:p>
            <a:pPr/>
            <a:r>
              <a:t>Title Text</a:t>
            </a:r>
          </a:p>
        </p:txBody>
      </p:sp>
      <p:sp>
        <p:nvSpPr>
          <p:cNvPr id="92" name="Body Level One…"/>
          <p:cNvSpPr txBox="1"/>
          <p:nvPr>
            <p:ph type="body" sz="half" idx="1"/>
          </p:nvPr>
        </p:nvSpPr>
        <p:spPr>
          <a:xfrm>
            <a:off x="311698" y="3152225"/>
            <a:ext cx="8520603" cy="1300800"/>
          </a:xfrm>
          <a:prstGeom prst="rect">
            <a:avLst/>
          </a:prstGeom>
        </p:spPr>
        <p:txBody>
          <a:bodyPr/>
          <a:lstStyle>
            <a:lvl1pPr algn="ctr"/>
            <a:lvl2pPr algn="ctr"/>
            <a:lvl3pPr algn="ctr"/>
            <a:lvl4pPr algn="ctr"/>
            <a:lvl5pPr algn="ctr"/>
          </a:lstStyle>
          <a:p>
            <a:pPr/>
            <a:r>
              <a:t>Body Level One</a:t>
            </a:r>
          </a:p>
          <a:p>
            <a:pPr lvl="1"/>
            <a:r>
              <a:t>Body Level Two</a:t>
            </a:r>
          </a:p>
          <a:p>
            <a:pPr lvl="2"/>
            <a:r>
              <a:t>Body Level Three</a:t>
            </a:r>
          </a:p>
          <a:p>
            <a:pPr lvl="3"/>
            <a:r>
              <a:t>Body Level Four</a:t>
            </a:r>
          </a:p>
          <a:p>
            <a:pPr lvl="4"/>
            <a:r>
              <a:t>Body Level Five</a:t>
            </a:r>
          </a:p>
        </p:txBody>
      </p:sp>
      <p:sp>
        <p:nvSpPr>
          <p:cNvPr id="9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0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_HEADER">
    <p:spTree>
      <p:nvGrpSpPr>
        <p:cNvPr id="1" name=""/>
        <p:cNvGrpSpPr/>
        <p:nvPr/>
      </p:nvGrpSpPr>
      <p:grpSpPr>
        <a:xfrm>
          <a:off x="0" y="0"/>
          <a:ext cx="0" cy="0"/>
          <a:chOff x="0" y="0"/>
          <a:chExt cx="0" cy="0"/>
        </a:xfrm>
      </p:grpSpPr>
      <p:sp>
        <p:nvSpPr>
          <p:cNvPr id="20" name="Title Text"/>
          <p:cNvSpPr txBox="1"/>
          <p:nvPr>
            <p:ph type="title"/>
          </p:nvPr>
        </p:nvSpPr>
        <p:spPr>
          <a:xfrm>
            <a:off x="311698" y="2150848"/>
            <a:ext cx="8520603" cy="841802"/>
          </a:xfrm>
          <a:prstGeom prst="rect">
            <a:avLst/>
          </a:prstGeom>
        </p:spPr>
        <p:txBody>
          <a:bodyPr anchor="ctr"/>
          <a:lstStyle>
            <a:lvl1pPr algn="ctr">
              <a:defRPr sz="3600"/>
            </a:lvl1pPr>
          </a:lstStyle>
          <a:p>
            <a:pPr/>
            <a:r>
              <a:t>Title Text</a:t>
            </a:r>
          </a:p>
        </p:txBody>
      </p:sp>
      <p:sp>
        <p:nvSpPr>
          <p:cNvPr id="2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_AND_BODY">
    <p:spTree>
      <p:nvGrpSpPr>
        <p:cNvPr id="1" name=""/>
        <p:cNvGrpSpPr/>
        <p:nvPr/>
      </p:nvGrpSpPr>
      <p:grpSpPr>
        <a:xfrm>
          <a:off x="0" y="0"/>
          <a:ext cx="0" cy="0"/>
          <a:chOff x="0" y="0"/>
          <a:chExt cx="0" cy="0"/>
        </a:xfrm>
      </p:grpSpPr>
      <p:sp>
        <p:nvSpPr>
          <p:cNvPr id="28" name="Title Text"/>
          <p:cNvSpPr txBox="1"/>
          <p:nvPr>
            <p:ph type="title"/>
          </p:nvPr>
        </p:nvSpPr>
        <p:spPr>
          <a:prstGeom prst="rect">
            <a:avLst/>
          </a:prstGeom>
        </p:spPr>
        <p:txBody>
          <a:bodyPr/>
          <a:lstStyle/>
          <a:p>
            <a:pPr/>
            <a:r>
              <a:t>Title Text</a:t>
            </a:r>
          </a:p>
        </p:txBody>
      </p:sp>
      <p:sp>
        <p:nvSpPr>
          <p:cNvPr id="29"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_AND_TWO_COLUMNS">
    <p:spTree>
      <p:nvGrpSpPr>
        <p:cNvPr id="1" name=""/>
        <p:cNvGrpSpPr/>
        <p:nvPr/>
      </p:nvGrpSpPr>
      <p:grpSpPr>
        <a:xfrm>
          <a:off x="0" y="0"/>
          <a:ext cx="0" cy="0"/>
          <a:chOff x="0" y="0"/>
          <a:chExt cx="0" cy="0"/>
        </a:xfrm>
      </p:grpSpPr>
      <p:sp>
        <p:nvSpPr>
          <p:cNvPr id="37" name="Title Text"/>
          <p:cNvSpPr txBox="1"/>
          <p:nvPr>
            <p:ph type="title"/>
          </p:nvPr>
        </p:nvSpPr>
        <p:spPr>
          <a:prstGeom prst="rect">
            <a:avLst/>
          </a:prstGeom>
        </p:spPr>
        <p:txBody>
          <a:bodyPr/>
          <a:lstStyle/>
          <a:p>
            <a:pPr/>
            <a:r>
              <a:t>Title Text</a:t>
            </a:r>
          </a:p>
        </p:txBody>
      </p:sp>
      <p:sp>
        <p:nvSpPr>
          <p:cNvPr id="38" name="Body Level One…"/>
          <p:cNvSpPr txBox="1"/>
          <p:nvPr>
            <p:ph type="body" sz="half" idx="1"/>
          </p:nvPr>
        </p:nvSpPr>
        <p:spPr>
          <a:xfrm>
            <a:off x="311698" y="1152475"/>
            <a:ext cx="3999903" cy="3416400"/>
          </a:xfrm>
          <a:prstGeom prst="rect">
            <a:avLst/>
          </a:prstGeom>
        </p:spPr>
        <p:txBody>
          <a:bodyPr/>
          <a:lstStyle>
            <a:lvl1pPr indent="-317500">
              <a:buSzPts val="1400"/>
              <a:defRPr sz="1400"/>
            </a:lvl1pPr>
            <a:lvl2pPr marL="965200" indent="-355600">
              <a:buSzPts val="1400"/>
              <a:defRPr sz="1400"/>
            </a:lvl2pPr>
            <a:lvl3pPr marL="1422400" indent="-355600">
              <a:buSzPts val="1400"/>
              <a:defRPr sz="1400"/>
            </a:lvl3pPr>
            <a:lvl4pPr marL="1879600" indent="-355600">
              <a:buSzPts val="1400"/>
              <a:defRPr sz="1400"/>
            </a:lvl4pPr>
            <a:lvl5pPr marL="2336800" indent="-355600">
              <a:buSzPts val="1400"/>
              <a:defRPr sz="1400"/>
            </a:lvl5pPr>
          </a:lstStyle>
          <a:p>
            <a:pPr/>
            <a:r>
              <a:t>Body Level One</a:t>
            </a:r>
          </a:p>
          <a:p>
            <a:pPr lvl="1"/>
            <a:r>
              <a:t>Body Level Two</a:t>
            </a:r>
          </a:p>
          <a:p>
            <a:pPr lvl="2"/>
            <a:r>
              <a:t>Body Level Three</a:t>
            </a:r>
          </a:p>
          <a:p>
            <a:pPr lvl="3"/>
            <a:r>
              <a:t>Body Level Four</a:t>
            </a:r>
          </a:p>
          <a:p>
            <a:pPr lvl="4"/>
            <a:r>
              <a:t>Body Level Five</a:t>
            </a:r>
          </a:p>
        </p:txBody>
      </p:sp>
      <p:sp>
        <p:nvSpPr>
          <p:cNvPr id="39" name="Shape 23"/>
          <p:cNvSpPr txBox="1"/>
          <p:nvPr>
            <p:ph type="body" sz="half" idx="13"/>
          </p:nvPr>
        </p:nvSpPr>
        <p:spPr>
          <a:xfrm>
            <a:off x="4832398" y="1152475"/>
            <a:ext cx="3999903" cy="3416400"/>
          </a:xfrm>
          <a:prstGeom prst="rect">
            <a:avLst/>
          </a:prstGeom>
        </p:spPr>
        <p:txBody>
          <a:bodyPr/>
          <a:lstStyle/>
          <a:p>
            <a:pP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_ONLY">
    <p:spTree>
      <p:nvGrpSpPr>
        <p:cNvPr id="1" name=""/>
        <p:cNvGrpSpPr/>
        <p:nvPr/>
      </p:nvGrpSpPr>
      <p:grpSpPr>
        <a:xfrm>
          <a:off x="0" y="0"/>
          <a:ext cx="0" cy="0"/>
          <a:chOff x="0" y="0"/>
          <a:chExt cx="0" cy="0"/>
        </a:xfrm>
      </p:grpSpPr>
      <p:sp>
        <p:nvSpPr>
          <p:cNvPr id="47" name="Title Text"/>
          <p:cNvSpPr txBox="1"/>
          <p:nvPr>
            <p:ph type="title"/>
          </p:nvPr>
        </p:nvSpPr>
        <p:spPr>
          <a:prstGeom prst="rect">
            <a:avLst/>
          </a:prstGeom>
        </p:spPr>
        <p:txBody>
          <a:bodyPr/>
          <a:lstStyle/>
          <a:p>
            <a:pPr/>
            <a:r>
              <a:t>Title Text</a:t>
            </a:r>
          </a:p>
        </p:txBody>
      </p:sp>
      <p:sp>
        <p:nvSpPr>
          <p:cNvPr id="4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ONE_COLUMN_TEXT">
    <p:spTree>
      <p:nvGrpSpPr>
        <p:cNvPr id="1" name=""/>
        <p:cNvGrpSpPr/>
        <p:nvPr/>
      </p:nvGrpSpPr>
      <p:grpSpPr>
        <a:xfrm>
          <a:off x="0" y="0"/>
          <a:ext cx="0" cy="0"/>
          <a:chOff x="0" y="0"/>
          <a:chExt cx="0" cy="0"/>
        </a:xfrm>
      </p:grpSpPr>
      <p:sp>
        <p:nvSpPr>
          <p:cNvPr id="55" name="Title Text"/>
          <p:cNvSpPr txBox="1"/>
          <p:nvPr>
            <p:ph type="title"/>
          </p:nvPr>
        </p:nvSpPr>
        <p:spPr>
          <a:xfrm>
            <a:off x="311698" y="555600"/>
            <a:ext cx="2808003" cy="755700"/>
          </a:xfrm>
          <a:prstGeom prst="rect">
            <a:avLst/>
          </a:prstGeom>
        </p:spPr>
        <p:txBody>
          <a:bodyPr anchor="b"/>
          <a:lstStyle>
            <a:lvl1pPr>
              <a:defRPr sz="2400"/>
            </a:lvl1pPr>
          </a:lstStyle>
          <a:p>
            <a:pPr/>
            <a:r>
              <a:t>Title Text</a:t>
            </a:r>
          </a:p>
        </p:txBody>
      </p:sp>
      <p:sp>
        <p:nvSpPr>
          <p:cNvPr id="56" name="Body Level One…"/>
          <p:cNvSpPr txBox="1"/>
          <p:nvPr>
            <p:ph type="body" sz="quarter" idx="1"/>
          </p:nvPr>
        </p:nvSpPr>
        <p:spPr>
          <a:xfrm>
            <a:off x="311698" y="1389598"/>
            <a:ext cx="2808003" cy="3179403"/>
          </a:xfrm>
          <a:prstGeom prst="rect">
            <a:avLst/>
          </a:prstGeom>
        </p:spPr>
        <p:txBody>
          <a:bodyPr/>
          <a:lstStyle>
            <a:lvl1pPr indent="-304800">
              <a:buSzPts val="1200"/>
              <a:defRPr sz="1200"/>
            </a:lvl1pPr>
            <a:lvl2pPr marL="914400" indent="-304800">
              <a:buSzPts val="1200"/>
              <a:defRPr sz="1200"/>
            </a:lvl2pPr>
            <a:lvl3pPr marL="1371600" indent="-304800">
              <a:buSzPts val="1200"/>
              <a:defRPr sz="1200"/>
            </a:lvl3pPr>
            <a:lvl4pPr marL="1828800" indent="-304800">
              <a:buSzPts val="1200"/>
              <a:defRPr sz="1200"/>
            </a:lvl4pPr>
            <a:lvl5pPr marL="2286000" indent="-304800">
              <a:buSzPts val="1200"/>
              <a:defRPr sz="1200"/>
            </a:lvl5pPr>
          </a:lstStyle>
          <a:p>
            <a:pPr/>
            <a:r>
              <a:t>Body Level One</a:t>
            </a:r>
          </a:p>
          <a:p>
            <a:pPr lvl="1"/>
            <a:r>
              <a:t>Body Level Two</a:t>
            </a:r>
          </a:p>
          <a:p>
            <a:pPr lvl="2"/>
            <a:r>
              <a:t>Body Level Three</a:t>
            </a:r>
          </a:p>
          <a:p>
            <a:pPr lvl="3"/>
            <a:r>
              <a:t>Body Level Four</a:t>
            </a:r>
          </a:p>
          <a:p>
            <a:pPr lvl="4"/>
            <a:r>
              <a:t>Body Level Five</a:t>
            </a:r>
          </a:p>
        </p:txBody>
      </p:sp>
      <p:sp>
        <p:nvSpPr>
          <p:cNvPr id="5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IN_POINT">
    <p:spTree>
      <p:nvGrpSpPr>
        <p:cNvPr id="1" name=""/>
        <p:cNvGrpSpPr/>
        <p:nvPr/>
      </p:nvGrpSpPr>
      <p:grpSpPr>
        <a:xfrm>
          <a:off x="0" y="0"/>
          <a:ext cx="0" cy="0"/>
          <a:chOff x="0" y="0"/>
          <a:chExt cx="0" cy="0"/>
        </a:xfrm>
      </p:grpSpPr>
      <p:sp>
        <p:nvSpPr>
          <p:cNvPr id="64" name="Title Text"/>
          <p:cNvSpPr txBox="1"/>
          <p:nvPr>
            <p:ph type="title"/>
          </p:nvPr>
        </p:nvSpPr>
        <p:spPr>
          <a:xfrm>
            <a:off x="490250" y="450148"/>
            <a:ext cx="6367801" cy="4090803"/>
          </a:xfrm>
          <a:prstGeom prst="rect">
            <a:avLst/>
          </a:prstGeom>
        </p:spPr>
        <p:txBody>
          <a:bodyPr anchor="ctr"/>
          <a:lstStyle>
            <a:lvl1pPr>
              <a:defRPr sz="4800"/>
            </a:lvl1pPr>
          </a:lstStyle>
          <a:p>
            <a:pPr/>
            <a:r>
              <a:t>Title Text</a:t>
            </a:r>
          </a:p>
        </p:txBody>
      </p:sp>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_TITLE_AND_DESCRIPTION">
    <p:spTree>
      <p:nvGrpSpPr>
        <p:cNvPr id="1" name=""/>
        <p:cNvGrpSpPr/>
        <p:nvPr/>
      </p:nvGrpSpPr>
      <p:grpSpPr>
        <a:xfrm>
          <a:off x="0" y="0"/>
          <a:ext cx="0" cy="0"/>
          <a:chOff x="0" y="0"/>
          <a:chExt cx="0" cy="0"/>
        </a:xfrm>
      </p:grpSpPr>
      <p:sp>
        <p:nvSpPr>
          <p:cNvPr id="72" name="Shape 36"/>
          <p:cNvSpPr/>
          <p:nvPr/>
        </p:nvSpPr>
        <p:spPr>
          <a:xfrm>
            <a:off x="4572000" y="-126"/>
            <a:ext cx="4572000" cy="5143503"/>
          </a:xfrm>
          <a:prstGeom prst="rect">
            <a:avLst/>
          </a:prstGeom>
          <a:solidFill>
            <a:srgbClr val="EEEEEE"/>
          </a:solidFill>
          <a:ln w="12700">
            <a:miter lim="400000"/>
          </a:ln>
        </p:spPr>
        <p:txBody>
          <a:bodyPr lIns="45718" tIns="45718" rIns="45718" bIns="45718" anchor="ctr"/>
          <a:lstStyle/>
          <a:p>
            <a:pPr/>
          </a:p>
        </p:txBody>
      </p:sp>
      <p:sp>
        <p:nvSpPr>
          <p:cNvPr id="73" name="Title Text"/>
          <p:cNvSpPr txBox="1"/>
          <p:nvPr>
            <p:ph type="title"/>
          </p:nvPr>
        </p:nvSpPr>
        <p:spPr>
          <a:xfrm>
            <a:off x="265500" y="1233175"/>
            <a:ext cx="4045200" cy="1482302"/>
          </a:xfrm>
          <a:prstGeom prst="rect">
            <a:avLst/>
          </a:prstGeom>
        </p:spPr>
        <p:txBody>
          <a:bodyPr anchor="b"/>
          <a:lstStyle>
            <a:lvl1pPr algn="ctr">
              <a:defRPr sz="4200"/>
            </a:lvl1pPr>
          </a:lstStyle>
          <a:p>
            <a:pPr/>
            <a:r>
              <a:t>Title Text</a:t>
            </a:r>
          </a:p>
        </p:txBody>
      </p:sp>
      <p:sp>
        <p:nvSpPr>
          <p:cNvPr id="74" name="Body Level One…"/>
          <p:cNvSpPr txBox="1"/>
          <p:nvPr>
            <p:ph type="body" sz="quarter" idx="1"/>
          </p:nvPr>
        </p:nvSpPr>
        <p:spPr>
          <a:xfrm>
            <a:off x="265500" y="2803075"/>
            <a:ext cx="4045200" cy="1235101"/>
          </a:xfrm>
          <a:prstGeom prst="rect">
            <a:avLst/>
          </a:prstGeom>
        </p:spPr>
        <p:txBody>
          <a:bodyPr/>
          <a:lstStyle>
            <a:lvl1pPr marL="228600" indent="-114300" algn="ctr">
              <a:lnSpc>
                <a:spcPct val="100000"/>
              </a:lnSpc>
              <a:buClrTx/>
              <a:buSzTx/>
              <a:buFontTx/>
              <a:buNone/>
              <a:defRPr sz="2100"/>
            </a:lvl1pPr>
            <a:lvl2pPr marL="228600" indent="114300" algn="ctr">
              <a:lnSpc>
                <a:spcPct val="100000"/>
              </a:lnSpc>
              <a:buClrTx/>
              <a:buSzTx/>
              <a:buFontTx/>
              <a:buNone/>
              <a:defRPr sz="2100"/>
            </a:lvl2pPr>
            <a:lvl3pPr marL="228600" indent="114300" algn="ctr">
              <a:lnSpc>
                <a:spcPct val="100000"/>
              </a:lnSpc>
              <a:buClrTx/>
              <a:buSzTx/>
              <a:buFontTx/>
              <a:buNone/>
              <a:defRPr sz="2100"/>
            </a:lvl3pPr>
            <a:lvl4pPr marL="228600" indent="114300" algn="ctr">
              <a:lnSpc>
                <a:spcPct val="100000"/>
              </a:lnSpc>
              <a:buClrTx/>
              <a:buSzTx/>
              <a:buFontTx/>
              <a:buNone/>
              <a:defRPr sz="2100"/>
            </a:lvl4pPr>
            <a:lvl5pPr marL="228600" indent="114300" algn="ctr">
              <a:lnSpc>
                <a:spcPct val="100000"/>
              </a:lnSpc>
              <a:buClrTx/>
              <a:buSzTx/>
              <a:buFontTx/>
              <a:buNone/>
              <a:defRPr sz="2100"/>
            </a:lvl5pPr>
          </a:lstStyle>
          <a:p>
            <a:pPr/>
            <a:r>
              <a:t>Body Level One</a:t>
            </a:r>
          </a:p>
          <a:p>
            <a:pPr lvl="1"/>
            <a:r>
              <a:t>Body Level Two</a:t>
            </a:r>
          </a:p>
          <a:p>
            <a:pPr lvl="2"/>
            <a:r>
              <a:t>Body Level Three</a:t>
            </a:r>
          </a:p>
          <a:p>
            <a:pPr lvl="3"/>
            <a:r>
              <a:t>Body Level Four</a:t>
            </a:r>
          </a:p>
          <a:p>
            <a:pPr lvl="4"/>
            <a:r>
              <a:t>Body Level Five</a:t>
            </a:r>
          </a:p>
        </p:txBody>
      </p:sp>
      <p:sp>
        <p:nvSpPr>
          <p:cNvPr id="75" name="Shape 39"/>
          <p:cNvSpPr txBox="1"/>
          <p:nvPr>
            <p:ph type="body" sz="half" idx="13"/>
          </p:nvPr>
        </p:nvSpPr>
        <p:spPr>
          <a:xfrm>
            <a:off x="4939500" y="724074"/>
            <a:ext cx="3837000" cy="3695103"/>
          </a:xfrm>
          <a:prstGeom prst="rect">
            <a:avLst/>
          </a:prstGeom>
        </p:spPr>
        <p:txBody>
          <a:bodyPr anchor="ctr"/>
          <a:lstStyle/>
          <a:p>
            <a:pP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APTION_ONLY">
    <p:spTree>
      <p:nvGrpSpPr>
        <p:cNvPr id="1" name=""/>
        <p:cNvGrpSpPr/>
        <p:nvPr/>
      </p:nvGrpSpPr>
      <p:grpSpPr>
        <a:xfrm>
          <a:off x="0" y="0"/>
          <a:ext cx="0" cy="0"/>
          <a:chOff x="0" y="0"/>
          <a:chExt cx="0" cy="0"/>
        </a:xfrm>
      </p:grpSpPr>
      <p:sp>
        <p:nvSpPr>
          <p:cNvPr id="83" name="Body Level One…"/>
          <p:cNvSpPr txBox="1"/>
          <p:nvPr>
            <p:ph type="body" sz="quarter" idx="1"/>
          </p:nvPr>
        </p:nvSpPr>
        <p:spPr>
          <a:xfrm>
            <a:off x="311698" y="4230575"/>
            <a:ext cx="5998804" cy="605102"/>
          </a:xfrm>
          <a:prstGeom prst="rect">
            <a:avLst/>
          </a:prstGeom>
        </p:spPr>
        <p:txBody>
          <a:bodyPr anchor="ctr"/>
          <a:lstStyle>
            <a:lvl1pPr marL="0" indent="228600">
              <a:lnSpc>
                <a:spcPct val="100000"/>
              </a:lnSpc>
              <a:buClrTx/>
              <a:buSzTx/>
              <a:buFontTx/>
              <a:buNone/>
            </a:lvl1pPr>
            <a:lvl2pPr>
              <a:lnSpc>
                <a:spcPct val="100000"/>
              </a:lnSpc>
              <a:buClrTx/>
              <a:buFontTx/>
            </a:lvl2pPr>
            <a:lvl3pPr>
              <a:lnSpc>
                <a:spcPct val="100000"/>
              </a:lnSpc>
              <a:buClrTx/>
              <a:buFontTx/>
            </a:lvl3pPr>
            <a:lvl4pPr>
              <a:lnSpc>
                <a:spcPct val="100000"/>
              </a:lnSpc>
              <a:buClrTx/>
              <a:buFontTx/>
            </a:lvl4pPr>
            <a:lvl5pPr>
              <a:lnSpc>
                <a:spcPct val="100000"/>
              </a:lnSpc>
              <a:buClrTx/>
              <a:buFontTx/>
            </a:lvl5pPr>
          </a:lstStyle>
          <a:p>
            <a:pPr/>
            <a:r>
              <a:t>Body Level One</a:t>
            </a:r>
          </a:p>
          <a:p>
            <a:pPr lvl="1"/>
            <a:r>
              <a:t>Body Level Two</a:t>
            </a:r>
          </a:p>
          <a:p>
            <a:pPr lvl="2"/>
            <a:r>
              <a:t>Body Level Three</a:t>
            </a:r>
          </a:p>
          <a:p>
            <a:pPr lvl="3"/>
            <a:r>
              <a:t>Body Level Four</a:t>
            </a:r>
          </a:p>
          <a:p>
            <a:pPr lvl="4"/>
            <a:r>
              <a:t>Body Level Five</a:t>
            </a:r>
          </a:p>
        </p:txBody>
      </p:sp>
      <p:sp>
        <p:nvSpPr>
          <p:cNvPr id="8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311698" y="445025"/>
            <a:ext cx="8520603" cy="572702"/>
          </a:xfrm>
          <a:prstGeom prst="rect">
            <a:avLst/>
          </a:prstGeom>
          <a:ln w="12700">
            <a:miter lim="400000"/>
          </a:ln>
          <a:extLst>
            <a:ext uri="{C572A759-6A51-4108-AA02-DFA0A04FC94B}">
              <ma14:wrappingTextBoxFlag xmlns:ma14="http://schemas.microsoft.com/office/mac/drawingml/2011/main" val="1"/>
            </a:ext>
          </a:extLst>
        </p:spPr>
        <p:txBody>
          <a:bodyPr lIns="91423" tIns="91423" rIns="91423" bIns="91423">
            <a:normAutofit fontScale="100000" lnSpcReduction="0"/>
          </a:bodyPr>
          <a:lstStyle/>
          <a:p>
            <a:pPr/>
            <a:r>
              <a:t>Title Text</a:t>
            </a:r>
          </a:p>
        </p:txBody>
      </p:sp>
      <p:sp>
        <p:nvSpPr>
          <p:cNvPr id="3" name="Body Level One…"/>
          <p:cNvSpPr txBox="1"/>
          <p:nvPr>
            <p:ph type="body" idx="1"/>
          </p:nvPr>
        </p:nvSpPr>
        <p:spPr>
          <a:xfrm>
            <a:off x="311698" y="1152475"/>
            <a:ext cx="8520603" cy="3416400"/>
          </a:xfrm>
          <a:prstGeom prst="rect">
            <a:avLst/>
          </a:prstGeom>
          <a:ln w="12700">
            <a:miter lim="400000"/>
          </a:ln>
          <a:extLst>
            <a:ext uri="{C572A759-6A51-4108-AA02-DFA0A04FC94B}">
              <ma14:wrappingTextBoxFlag xmlns:ma14="http://schemas.microsoft.com/office/mac/drawingml/2011/main" val="1"/>
            </a:ext>
          </a:extLst>
        </p:spPr>
        <p:txBody>
          <a:bodyPr lIns="91423" tIns="91423" rIns="91423" bIns="91423">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8684347" y="4700820"/>
            <a:ext cx="336812" cy="318394"/>
          </a:xfrm>
          <a:prstGeom prst="rect">
            <a:avLst/>
          </a:prstGeom>
          <a:ln w="12700">
            <a:miter lim="400000"/>
          </a:ln>
        </p:spPr>
        <p:txBody>
          <a:bodyPr wrap="none" lIns="91423" tIns="91423" rIns="91423" bIns="91423" anchor="ctr">
            <a:spAutoFit/>
          </a:bodyPr>
          <a:lstStyle>
            <a:lvl1pPr algn="r">
              <a:defRPr sz="1000">
                <a:solidFill>
                  <a:srgbClr val="58585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xmlns:p14="http://schemas.microsoft.com/office/powerpoint/2010/main" spd="med" advClick="1"/>
  <p:txStyles>
    <p:titleStyle>
      <a:lvl1pPr marL="0" marR="0" indent="0" algn="l" defTabSz="914400" rtl="0" latinLnBrk="0">
        <a:lnSpc>
          <a:spcPct val="100000"/>
        </a:lnSpc>
        <a:spcBef>
          <a:spcPts val="0"/>
        </a:spcBef>
        <a:spcAft>
          <a:spcPts val="0"/>
        </a:spcAft>
        <a:buClrTx/>
        <a:buSzTx/>
        <a:buFontTx/>
        <a:buNone/>
        <a:tabLst/>
        <a:defRPr b="0" baseline="0" cap="none" i="0" spc="0" strike="noStrike" sz="2800" u="none">
          <a:ln>
            <a:noFill/>
          </a:ln>
          <a:solidFill>
            <a:srgbClr val="000000"/>
          </a:solidFill>
          <a:uFillTx/>
          <a:latin typeface="+mn-lt"/>
          <a:ea typeface="+mn-ea"/>
          <a:cs typeface="+mn-cs"/>
          <a:sym typeface="Arial"/>
        </a:defRPr>
      </a:lvl1pPr>
      <a:lvl2pPr marL="0" marR="0" indent="0" algn="l" defTabSz="914400" rtl="0" latinLnBrk="0">
        <a:lnSpc>
          <a:spcPct val="100000"/>
        </a:lnSpc>
        <a:spcBef>
          <a:spcPts val="0"/>
        </a:spcBef>
        <a:spcAft>
          <a:spcPts val="0"/>
        </a:spcAft>
        <a:buClrTx/>
        <a:buSzTx/>
        <a:buFontTx/>
        <a:buNone/>
        <a:tabLst/>
        <a:defRPr b="0" baseline="0" cap="none" i="0" spc="0" strike="noStrike" sz="2800" u="none">
          <a:ln>
            <a:noFill/>
          </a:ln>
          <a:solidFill>
            <a:srgbClr val="000000"/>
          </a:solidFill>
          <a:uFillTx/>
          <a:latin typeface="+mn-lt"/>
          <a:ea typeface="+mn-ea"/>
          <a:cs typeface="+mn-cs"/>
          <a:sym typeface="Arial"/>
        </a:defRPr>
      </a:lvl2pPr>
      <a:lvl3pPr marL="0" marR="0" indent="0" algn="l" defTabSz="914400" rtl="0" latinLnBrk="0">
        <a:lnSpc>
          <a:spcPct val="100000"/>
        </a:lnSpc>
        <a:spcBef>
          <a:spcPts val="0"/>
        </a:spcBef>
        <a:spcAft>
          <a:spcPts val="0"/>
        </a:spcAft>
        <a:buClrTx/>
        <a:buSzTx/>
        <a:buFontTx/>
        <a:buNone/>
        <a:tabLst/>
        <a:defRPr b="0" baseline="0" cap="none" i="0" spc="0" strike="noStrike" sz="2800" u="none">
          <a:ln>
            <a:noFill/>
          </a:ln>
          <a:solidFill>
            <a:srgbClr val="000000"/>
          </a:solidFill>
          <a:uFillTx/>
          <a:latin typeface="+mn-lt"/>
          <a:ea typeface="+mn-ea"/>
          <a:cs typeface="+mn-cs"/>
          <a:sym typeface="Arial"/>
        </a:defRPr>
      </a:lvl3pPr>
      <a:lvl4pPr marL="0" marR="0" indent="0" algn="l" defTabSz="914400" rtl="0" latinLnBrk="0">
        <a:lnSpc>
          <a:spcPct val="100000"/>
        </a:lnSpc>
        <a:spcBef>
          <a:spcPts val="0"/>
        </a:spcBef>
        <a:spcAft>
          <a:spcPts val="0"/>
        </a:spcAft>
        <a:buClrTx/>
        <a:buSzTx/>
        <a:buFontTx/>
        <a:buNone/>
        <a:tabLst/>
        <a:defRPr b="0" baseline="0" cap="none" i="0" spc="0" strike="noStrike" sz="2800" u="none">
          <a:ln>
            <a:noFill/>
          </a:ln>
          <a:solidFill>
            <a:srgbClr val="000000"/>
          </a:solidFill>
          <a:uFillTx/>
          <a:latin typeface="+mn-lt"/>
          <a:ea typeface="+mn-ea"/>
          <a:cs typeface="+mn-cs"/>
          <a:sym typeface="Arial"/>
        </a:defRPr>
      </a:lvl4pPr>
      <a:lvl5pPr marL="0" marR="0" indent="0" algn="l" defTabSz="914400" rtl="0" latinLnBrk="0">
        <a:lnSpc>
          <a:spcPct val="100000"/>
        </a:lnSpc>
        <a:spcBef>
          <a:spcPts val="0"/>
        </a:spcBef>
        <a:spcAft>
          <a:spcPts val="0"/>
        </a:spcAft>
        <a:buClrTx/>
        <a:buSzTx/>
        <a:buFontTx/>
        <a:buNone/>
        <a:tabLst/>
        <a:defRPr b="0" baseline="0" cap="none" i="0" spc="0" strike="noStrike" sz="2800" u="none">
          <a:ln>
            <a:noFill/>
          </a:ln>
          <a:solidFill>
            <a:srgbClr val="000000"/>
          </a:solidFill>
          <a:uFillTx/>
          <a:latin typeface="+mn-lt"/>
          <a:ea typeface="+mn-ea"/>
          <a:cs typeface="+mn-cs"/>
          <a:sym typeface="Arial"/>
        </a:defRPr>
      </a:lvl5pPr>
      <a:lvl6pPr marL="0" marR="0" indent="0" algn="l" defTabSz="914400" rtl="0" latinLnBrk="0">
        <a:lnSpc>
          <a:spcPct val="100000"/>
        </a:lnSpc>
        <a:spcBef>
          <a:spcPts val="0"/>
        </a:spcBef>
        <a:spcAft>
          <a:spcPts val="0"/>
        </a:spcAft>
        <a:buClrTx/>
        <a:buSzTx/>
        <a:buFontTx/>
        <a:buNone/>
        <a:tabLst/>
        <a:defRPr b="0" baseline="0" cap="none" i="0" spc="0" strike="noStrike" sz="2800" u="none">
          <a:ln>
            <a:noFill/>
          </a:ln>
          <a:solidFill>
            <a:srgbClr val="000000"/>
          </a:solidFill>
          <a:uFillTx/>
          <a:latin typeface="+mn-lt"/>
          <a:ea typeface="+mn-ea"/>
          <a:cs typeface="+mn-cs"/>
          <a:sym typeface="Arial"/>
        </a:defRPr>
      </a:lvl6pPr>
      <a:lvl7pPr marL="0" marR="0" indent="0" algn="l" defTabSz="914400" rtl="0" latinLnBrk="0">
        <a:lnSpc>
          <a:spcPct val="100000"/>
        </a:lnSpc>
        <a:spcBef>
          <a:spcPts val="0"/>
        </a:spcBef>
        <a:spcAft>
          <a:spcPts val="0"/>
        </a:spcAft>
        <a:buClrTx/>
        <a:buSzTx/>
        <a:buFontTx/>
        <a:buNone/>
        <a:tabLst/>
        <a:defRPr b="0" baseline="0" cap="none" i="0" spc="0" strike="noStrike" sz="2800" u="none">
          <a:ln>
            <a:noFill/>
          </a:ln>
          <a:solidFill>
            <a:srgbClr val="000000"/>
          </a:solidFill>
          <a:uFillTx/>
          <a:latin typeface="+mn-lt"/>
          <a:ea typeface="+mn-ea"/>
          <a:cs typeface="+mn-cs"/>
          <a:sym typeface="Arial"/>
        </a:defRPr>
      </a:lvl7pPr>
      <a:lvl8pPr marL="0" marR="0" indent="0" algn="l" defTabSz="914400" rtl="0" latinLnBrk="0">
        <a:lnSpc>
          <a:spcPct val="100000"/>
        </a:lnSpc>
        <a:spcBef>
          <a:spcPts val="0"/>
        </a:spcBef>
        <a:spcAft>
          <a:spcPts val="0"/>
        </a:spcAft>
        <a:buClrTx/>
        <a:buSzTx/>
        <a:buFontTx/>
        <a:buNone/>
        <a:tabLst/>
        <a:defRPr b="0" baseline="0" cap="none" i="0" spc="0" strike="noStrike" sz="2800" u="none">
          <a:ln>
            <a:noFill/>
          </a:ln>
          <a:solidFill>
            <a:srgbClr val="000000"/>
          </a:solidFill>
          <a:uFillTx/>
          <a:latin typeface="+mn-lt"/>
          <a:ea typeface="+mn-ea"/>
          <a:cs typeface="+mn-cs"/>
          <a:sym typeface="Arial"/>
        </a:defRPr>
      </a:lvl8pPr>
      <a:lvl9pPr marL="0" marR="0" indent="0" algn="l" defTabSz="914400" rtl="0" latinLnBrk="0">
        <a:lnSpc>
          <a:spcPct val="100000"/>
        </a:lnSpc>
        <a:spcBef>
          <a:spcPts val="0"/>
        </a:spcBef>
        <a:spcAft>
          <a:spcPts val="0"/>
        </a:spcAft>
        <a:buClrTx/>
        <a:buSzTx/>
        <a:buFontTx/>
        <a:buNone/>
        <a:tabLst/>
        <a:defRPr b="0" baseline="0" cap="none" i="0" spc="0" strike="noStrike" sz="2800" u="none">
          <a:ln>
            <a:noFill/>
          </a:ln>
          <a:solidFill>
            <a:srgbClr val="000000"/>
          </a:solidFill>
          <a:uFillTx/>
          <a:latin typeface="+mn-lt"/>
          <a:ea typeface="+mn-ea"/>
          <a:cs typeface="+mn-cs"/>
          <a:sym typeface="Arial"/>
        </a:defRPr>
      </a:lvl9pPr>
    </p:titleStyle>
    <p:bodyStyle>
      <a:lvl1pPr marL="457200" marR="0" indent="-342900" algn="l" defTabSz="914400" rtl="0" latinLnBrk="0">
        <a:lnSpc>
          <a:spcPct val="115000"/>
        </a:lnSpc>
        <a:spcBef>
          <a:spcPts val="0"/>
        </a:spcBef>
        <a:spcAft>
          <a:spcPts val="0"/>
        </a:spcAft>
        <a:buClr>
          <a:srgbClr val="585858"/>
        </a:buClr>
        <a:buSzPts val="1800"/>
        <a:buFont typeface="Arial"/>
        <a:buChar char="●"/>
        <a:tabLst/>
        <a:defRPr b="0" baseline="0" cap="none" i="0" spc="0" strike="noStrike" sz="1800" u="none">
          <a:ln>
            <a:noFill/>
          </a:ln>
          <a:solidFill>
            <a:srgbClr val="585858"/>
          </a:solidFill>
          <a:uFillTx/>
          <a:latin typeface="+mn-lt"/>
          <a:ea typeface="+mn-ea"/>
          <a:cs typeface="+mn-cs"/>
          <a:sym typeface="Arial"/>
        </a:defRPr>
      </a:lvl1pPr>
      <a:lvl2pPr marL="1005114" marR="0" indent="-408213" algn="l" defTabSz="914400" rtl="0" latinLnBrk="0">
        <a:lnSpc>
          <a:spcPct val="115000"/>
        </a:lnSpc>
        <a:spcBef>
          <a:spcPts val="0"/>
        </a:spcBef>
        <a:spcAft>
          <a:spcPts val="0"/>
        </a:spcAft>
        <a:buClr>
          <a:srgbClr val="585858"/>
        </a:buClr>
        <a:buSzPts val="1800"/>
        <a:buFont typeface="Arial"/>
        <a:buChar char="○"/>
        <a:tabLst/>
        <a:defRPr b="0" baseline="0" cap="none" i="0" spc="0" strike="noStrike" sz="1800" u="none">
          <a:ln>
            <a:noFill/>
          </a:ln>
          <a:solidFill>
            <a:srgbClr val="585858"/>
          </a:solidFill>
          <a:uFillTx/>
          <a:latin typeface="+mn-lt"/>
          <a:ea typeface="+mn-ea"/>
          <a:cs typeface="+mn-cs"/>
          <a:sym typeface="Arial"/>
        </a:defRPr>
      </a:lvl2pPr>
      <a:lvl3pPr marL="1462314" marR="0" indent="-408214" algn="l" defTabSz="914400" rtl="0" latinLnBrk="0">
        <a:lnSpc>
          <a:spcPct val="115000"/>
        </a:lnSpc>
        <a:spcBef>
          <a:spcPts val="0"/>
        </a:spcBef>
        <a:spcAft>
          <a:spcPts val="0"/>
        </a:spcAft>
        <a:buClr>
          <a:srgbClr val="585858"/>
        </a:buClr>
        <a:buSzPts val="1800"/>
        <a:buFont typeface="Arial"/>
        <a:buChar char="■"/>
        <a:tabLst/>
        <a:defRPr b="0" baseline="0" cap="none" i="0" spc="0" strike="noStrike" sz="1800" u="none">
          <a:ln>
            <a:noFill/>
          </a:ln>
          <a:solidFill>
            <a:srgbClr val="585858"/>
          </a:solidFill>
          <a:uFillTx/>
          <a:latin typeface="+mn-lt"/>
          <a:ea typeface="+mn-ea"/>
          <a:cs typeface="+mn-cs"/>
          <a:sym typeface="Arial"/>
        </a:defRPr>
      </a:lvl3pPr>
      <a:lvl4pPr marL="1919514" marR="0" indent="-408214" algn="l" defTabSz="914400" rtl="0" latinLnBrk="0">
        <a:lnSpc>
          <a:spcPct val="115000"/>
        </a:lnSpc>
        <a:spcBef>
          <a:spcPts val="0"/>
        </a:spcBef>
        <a:spcAft>
          <a:spcPts val="0"/>
        </a:spcAft>
        <a:buClr>
          <a:srgbClr val="585858"/>
        </a:buClr>
        <a:buSzPts val="1800"/>
        <a:buFont typeface="Arial"/>
        <a:buChar char="●"/>
        <a:tabLst/>
        <a:defRPr b="0" baseline="0" cap="none" i="0" spc="0" strike="noStrike" sz="1800" u="none">
          <a:ln>
            <a:noFill/>
          </a:ln>
          <a:solidFill>
            <a:srgbClr val="585858"/>
          </a:solidFill>
          <a:uFillTx/>
          <a:latin typeface="+mn-lt"/>
          <a:ea typeface="+mn-ea"/>
          <a:cs typeface="+mn-cs"/>
          <a:sym typeface="Arial"/>
        </a:defRPr>
      </a:lvl4pPr>
      <a:lvl5pPr marL="2376714" marR="0" indent="-408214" algn="l" defTabSz="914400" rtl="0" latinLnBrk="0">
        <a:lnSpc>
          <a:spcPct val="115000"/>
        </a:lnSpc>
        <a:spcBef>
          <a:spcPts val="0"/>
        </a:spcBef>
        <a:spcAft>
          <a:spcPts val="0"/>
        </a:spcAft>
        <a:buClr>
          <a:srgbClr val="585858"/>
        </a:buClr>
        <a:buSzPts val="1800"/>
        <a:buFont typeface="Arial"/>
        <a:buChar char="○"/>
        <a:tabLst/>
        <a:defRPr b="0" baseline="0" cap="none" i="0" spc="0" strike="noStrike" sz="1800" u="none">
          <a:ln>
            <a:noFill/>
          </a:ln>
          <a:solidFill>
            <a:srgbClr val="585858"/>
          </a:solidFill>
          <a:uFillTx/>
          <a:latin typeface="+mn-lt"/>
          <a:ea typeface="+mn-ea"/>
          <a:cs typeface="+mn-cs"/>
          <a:sym typeface="Arial"/>
        </a:defRPr>
      </a:lvl5pPr>
      <a:lvl6pPr marL="2833914" marR="0" indent="-408214" algn="l" defTabSz="914400" rtl="0" latinLnBrk="0">
        <a:lnSpc>
          <a:spcPct val="115000"/>
        </a:lnSpc>
        <a:spcBef>
          <a:spcPts val="0"/>
        </a:spcBef>
        <a:spcAft>
          <a:spcPts val="0"/>
        </a:spcAft>
        <a:buClr>
          <a:srgbClr val="585858"/>
        </a:buClr>
        <a:buSzPts val="1800"/>
        <a:buFont typeface="Arial"/>
        <a:buChar char="■"/>
        <a:tabLst/>
        <a:defRPr b="0" baseline="0" cap="none" i="0" spc="0" strike="noStrike" sz="1800" u="none">
          <a:ln>
            <a:noFill/>
          </a:ln>
          <a:solidFill>
            <a:srgbClr val="585858"/>
          </a:solidFill>
          <a:uFillTx/>
          <a:latin typeface="+mn-lt"/>
          <a:ea typeface="+mn-ea"/>
          <a:cs typeface="+mn-cs"/>
          <a:sym typeface="Arial"/>
        </a:defRPr>
      </a:lvl6pPr>
      <a:lvl7pPr marL="3291113" marR="0" indent="-408214" algn="l" defTabSz="914400" rtl="0" latinLnBrk="0">
        <a:lnSpc>
          <a:spcPct val="115000"/>
        </a:lnSpc>
        <a:spcBef>
          <a:spcPts val="0"/>
        </a:spcBef>
        <a:spcAft>
          <a:spcPts val="0"/>
        </a:spcAft>
        <a:buClr>
          <a:srgbClr val="585858"/>
        </a:buClr>
        <a:buSzPts val="1800"/>
        <a:buFont typeface="Arial"/>
        <a:buChar char="●"/>
        <a:tabLst/>
        <a:defRPr b="0" baseline="0" cap="none" i="0" spc="0" strike="noStrike" sz="1800" u="none">
          <a:ln>
            <a:noFill/>
          </a:ln>
          <a:solidFill>
            <a:srgbClr val="585858"/>
          </a:solidFill>
          <a:uFillTx/>
          <a:latin typeface="+mn-lt"/>
          <a:ea typeface="+mn-ea"/>
          <a:cs typeface="+mn-cs"/>
          <a:sym typeface="Arial"/>
        </a:defRPr>
      </a:lvl7pPr>
      <a:lvl8pPr marL="3748313" marR="0" indent="-408213" algn="l" defTabSz="914400" rtl="0" latinLnBrk="0">
        <a:lnSpc>
          <a:spcPct val="115000"/>
        </a:lnSpc>
        <a:spcBef>
          <a:spcPts val="0"/>
        </a:spcBef>
        <a:spcAft>
          <a:spcPts val="0"/>
        </a:spcAft>
        <a:buClr>
          <a:srgbClr val="585858"/>
        </a:buClr>
        <a:buSzPts val="1800"/>
        <a:buFont typeface="Arial"/>
        <a:buChar char="○"/>
        <a:tabLst/>
        <a:defRPr b="0" baseline="0" cap="none" i="0" spc="0" strike="noStrike" sz="1800" u="none">
          <a:ln>
            <a:noFill/>
          </a:ln>
          <a:solidFill>
            <a:srgbClr val="585858"/>
          </a:solidFill>
          <a:uFillTx/>
          <a:latin typeface="+mn-lt"/>
          <a:ea typeface="+mn-ea"/>
          <a:cs typeface="+mn-cs"/>
          <a:sym typeface="Arial"/>
        </a:defRPr>
      </a:lvl8pPr>
      <a:lvl9pPr marL="4205513" marR="0" indent="-408213" algn="l" defTabSz="914400" rtl="0" latinLnBrk="0">
        <a:lnSpc>
          <a:spcPct val="115000"/>
        </a:lnSpc>
        <a:spcBef>
          <a:spcPts val="0"/>
        </a:spcBef>
        <a:spcAft>
          <a:spcPts val="0"/>
        </a:spcAft>
        <a:buClr>
          <a:srgbClr val="585858"/>
        </a:buClr>
        <a:buSzPts val="1800"/>
        <a:buFont typeface="Arial"/>
        <a:buChar char="■"/>
        <a:tabLst/>
        <a:defRPr b="0" baseline="0" cap="none" i="0" spc="0" strike="noStrike" sz="1800" u="none">
          <a:ln>
            <a:noFill/>
          </a:ln>
          <a:solidFill>
            <a:srgbClr val="585858"/>
          </a:solidFill>
          <a:uFillTx/>
          <a:latin typeface="+mn-lt"/>
          <a:ea typeface="+mn-ea"/>
          <a:cs typeface="+mn-cs"/>
          <a:sym typeface="Arial"/>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Arial"/>
        </a:defRPr>
      </a:lvl1pPr>
      <a:lvl2pPr marL="0" marR="0" indent="0" algn="r" defTabSz="9144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Arial"/>
        </a:defRPr>
      </a:lvl2pPr>
      <a:lvl3pPr marL="0" marR="0" indent="0" algn="r" defTabSz="9144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Arial"/>
        </a:defRPr>
      </a:lvl3pPr>
      <a:lvl4pPr marL="0" marR="0" indent="0" algn="r" defTabSz="9144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Arial"/>
        </a:defRPr>
      </a:lvl4pPr>
      <a:lvl5pPr marL="0" marR="0" indent="0" algn="r" defTabSz="9144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15.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16.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17.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18.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19.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20.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21.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22.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2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9" name="Shape 54"/>
          <p:cNvSpPr txBox="1"/>
          <p:nvPr>
            <p:ph type="ctrTitle"/>
          </p:nvPr>
        </p:nvSpPr>
        <p:spPr>
          <a:xfrm>
            <a:off x="215982" y="1092899"/>
            <a:ext cx="8520602" cy="2052599"/>
          </a:xfrm>
          <a:prstGeom prst="rect">
            <a:avLst/>
          </a:prstGeom>
        </p:spPr>
        <p:txBody>
          <a:bodyPr/>
          <a:lstStyle>
            <a:lvl1pPr>
              <a:defRPr b="1"/>
            </a:lvl1pPr>
          </a:lstStyle>
          <a:p>
            <a:pPr/>
            <a:r>
              <a:t>LGBTQ+ 101</a:t>
            </a:r>
          </a:p>
        </p:txBody>
      </p:sp>
      <p:pic>
        <p:nvPicPr>
          <p:cNvPr id="110" name="Shape 55" descr="Shape 55"/>
          <p:cNvPicPr>
            <a:picLocks noChangeAspect="1"/>
          </p:cNvPicPr>
          <p:nvPr/>
        </p:nvPicPr>
        <p:blipFill>
          <a:blip r:embed="rId2">
            <a:extLst/>
          </a:blip>
          <a:stretch>
            <a:fillRect/>
          </a:stretch>
        </p:blipFill>
        <p:spPr>
          <a:xfrm>
            <a:off x="0" y="8"/>
            <a:ext cx="9143998" cy="1642636"/>
          </a:xfrm>
          <a:prstGeom prst="rect">
            <a:avLst/>
          </a:prstGeom>
          <a:ln w="12700">
            <a:miter lim="400000"/>
          </a:ln>
        </p:spPr>
      </p:pic>
      <p:pic>
        <p:nvPicPr>
          <p:cNvPr id="111" name="Shape 56" descr="Shape 56"/>
          <p:cNvPicPr>
            <a:picLocks noChangeAspect="1"/>
          </p:cNvPicPr>
          <p:nvPr/>
        </p:nvPicPr>
        <p:blipFill>
          <a:blip r:embed="rId3">
            <a:extLst/>
          </a:blip>
          <a:stretch>
            <a:fillRect/>
          </a:stretch>
        </p:blipFill>
        <p:spPr>
          <a:xfrm>
            <a:off x="7932573" y="4364725"/>
            <a:ext cx="1211427" cy="778777"/>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54" name="Shape 118" descr="Shape 118"/>
          <p:cNvPicPr>
            <a:picLocks noChangeAspect="1"/>
          </p:cNvPicPr>
          <p:nvPr/>
        </p:nvPicPr>
        <p:blipFill>
          <a:blip r:embed="rId2">
            <a:alphaModFix amt="24000"/>
            <a:extLst/>
          </a:blip>
          <a:stretch>
            <a:fillRect/>
          </a:stretch>
        </p:blipFill>
        <p:spPr>
          <a:xfrm>
            <a:off x="0" y="8"/>
            <a:ext cx="9143998" cy="1642636"/>
          </a:xfrm>
          <a:prstGeom prst="rect">
            <a:avLst/>
          </a:prstGeom>
          <a:ln w="12700">
            <a:miter lim="400000"/>
          </a:ln>
        </p:spPr>
      </p:pic>
      <p:sp>
        <p:nvSpPr>
          <p:cNvPr id="155" name="Shape 119"/>
          <p:cNvSpPr txBox="1"/>
          <p:nvPr>
            <p:ph type="body" sz="half" idx="1"/>
          </p:nvPr>
        </p:nvSpPr>
        <p:spPr>
          <a:xfrm>
            <a:off x="1390598" y="2405700"/>
            <a:ext cx="6282304" cy="1850102"/>
          </a:xfrm>
          <a:prstGeom prst="rect">
            <a:avLst/>
          </a:prstGeom>
        </p:spPr>
        <p:txBody>
          <a:bodyPr/>
          <a:lstStyle/>
          <a:p>
            <a:pPr marL="448055" indent="-311150" defTabSz="896111">
              <a:lnSpc>
                <a:spcPct val="150000"/>
              </a:lnSpc>
              <a:buClr>
                <a:srgbClr val="000000"/>
              </a:buClr>
              <a:buSzPts val="1300"/>
              <a:defRPr sz="1300">
                <a:solidFill>
                  <a:srgbClr val="000000"/>
                </a:solidFill>
              </a:defRPr>
            </a:pPr>
            <a:r>
              <a:t>This is when someone </a:t>
            </a:r>
            <a:r>
              <a:rPr b="1"/>
              <a:t>tells you they are LGBTQ+</a:t>
            </a:r>
            <a:r>
              <a:t>.</a:t>
            </a:r>
          </a:p>
          <a:p>
            <a:pPr marL="448055" indent="-311150" defTabSz="896111">
              <a:lnSpc>
                <a:spcPct val="150000"/>
              </a:lnSpc>
              <a:buClr>
                <a:srgbClr val="000000"/>
              </a:buClr>
              <a:buSzPts val="1300"/>
              <a:defRPr sz="1300">
                <a:solidFill>
                  <a:srgbClr val="000000"/>
                </a:solidFill>
              </a:defRPr>
            </a:pPr>
            <a:r>
              <a:t>It should be a </a:t>
            </a:r>
            <a:r>
              <a:rPr b="1"/>
              <a:t>choice</a:t>
            </a:r>
            <a:r>
              <a:t> - never force someone to come out.</a:t>
            </a:r>
          </a:p>
          <a:p>
            <a:pPr marL="448055" indent="-311150" defTabSz="896111">
              <a:lnSpc>
                <a:spcPct val="150000"/>
              </a:lnSpc>
              <a:buClr>
                <a:srgbClr val="000000"/>
              </a:buClr>
              <a:buSzPts val="1300"/>
              <a:defRPr sz="1300">
                <a:solidFill>
                  <a:srgbClr val="000000"/>
                </a:solidFill>
              </a:defRPr>
            </a:pPr>
            <a:r>
              <a:t>It’s </a:t>
            </a:r>
            <a:r>
              <a:rPr b="1"/>
              <a:t>not gossip</a:t>
            </a:r>
            <a:r>
              <a:t>. </a:t>
            </a:r>
          </a:p>
          <a:p>
            <a:pPr marL="448055" indent="-311150" defTabSz="896111">
              <a:lnSpc>
                <a:spcPct val="150000"/>
              </a:lnSpc>
              <a:buClr>
                <a:srgbClr val="000000"/>
              </a:buClr>
              <a:buSzPts val="1300"/>
              <a:defRPr sz="1300">
                <a:solidFill>
                  <a:srgbClr val="000000"/>
                </a:solidFill>
              </a:defRPr>
            </a:pPr>
            <a:r>
              <a:t>Acknowledge that you’ve been entrusted with</a:t>
            </a:r>
            <a:r>
              <a:rPr b="1"/>
              <a:t> personal information</a:t>
            </a:r>
            <a:r>
              <a:t>.</a:t>
            </a:r>
          </a:p>
          <a:p>
            <a:pPr marL="448055" indent="-311150" defTabSz="896111">
              <a:lnSpc>
                <a:spcPct val="150000"/>
              </a:lnSpc>
              <a:buClr>
                <a:srgbClr val="000000"/>
              </a:buClr>
              <a:buSzPts val="1300"/>
              <a:defRPr sz="1300">
                <a:solidFill>
                  <a:srgbClr val="000000"/>
                </a:solidFill>
              </a:defRPr>
            </a:pPr>
            <a:r>
              <a:t>Recognise that they </a:t>
            </a:r>
            <a:r>
              <a:rPr b="1"/>
              <a:t>haven’t changed</a:t>
            </a:r>
            <a:r>
              <a:t> as a person.</a:t>
            </a:r>
          </a:p>
          <a:p>
            <a:pPr marL="448055" indent="-311150" defTabSz="896111">
              <a:lnSpc>
                <a:spcPct val="150000"/>
              </a:lnSpc>
              <a:buClr>
                <a:srgbClr val="000000"/>
              </a:buClr>
              <a:buSzPts val="1300"/>
              <a:defRPr sz="1300">
                <a:solidFill>
                  <a:srgbClr val="000000"/>
                </a:solidFill>
              </a:defRPr>
            </a:pPr>
            <a:r>
              <a:t>Be careful about tagging people in LGBTQ+ posts on social media.</a:t>
            </a:r>
          </a:p>
        </p:txBody>
      </p:sp>
      <p:sp>
        <p:nvSpPr>
          <p:cNvPr id="156" name="Shape 120"/>
          <p:cNvSpPr txBox="1"/>
          <p:nvPr>
            <p:ph type="title"/>
          </p:nvPr>
        </p:nvSpPr>
        <p:spPr>
          <a:xfrm>
            <a:off x="271449" y="1595200"/>
            <a:ext cx="8520602" cy="572702"/>
          </a:xfrm>
          <a:prstGeom prst="rect">
            <a:avLst/>
          </a:prstGeom>
        </p:spPr>
        <p:txBody>
          <a:bodyPr/>
          <a:lstStyle>
            <a:lvl1pPr algn="ctr" defTabSz="877822">
              <a:defRPr b="1" sz="2600"/>
            </a:lvl1pPr>
          </a:lstStyle>
          <a:p>
            <a:pPr/>
            <a:r>
              <a:t>Coming out </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58" name="Shape 125" descr="Shape 125"/>
          <p:cNvPicPr>
            <a:picLocks noChangeAspect="1"/>
          </p:cNvPicPr>
          <p:nvPr/>
        </p:nvPicPr>
        <p:blipFill>
          <a:blip r:embed="rId2">
            <a:alphaModFix amt="24000"/>
            <a:extLst/>
          </a:blip>
          <a:stretch>
            <a:fillRect/>
          </a:stretch>
        </p:blipFill>
        <p:spPr>
          <a:xfrm>
            <a:off x="0" y="8"/>
            <a:ext cx="9143998" cy="1642636"/>
          </a:xfrm>
          <a:prstGeom prst="rect">
            <a:avLst/>
          </a:prstGeom>
          <a:ln w="12700">
            <a:miter lim="400000"/>
          </a:ln>
        </p:spPr>
      </p:pic>
      <p:sp>
        <p:nvSpPr>
          <p:cNvPr id="159" name="Shape 126"/>
          <p:cNvSpPr txBox="1"/>
          <p:nvPr>
            <p:ph type="body" sz="half" idx="1"/>
          </p:nvPr>
        </p:nvSpPr>
        <p:spPr>
          <a:xfrm>
            <a:off x="765875" y="2243925"/>
            <a:ext cx="7702199" cy="2316602"/>
          </a:xfrm>
          <a:prstGeom prst="rect">
            <a:avLst/>
          </a:prstGeom>
        </p:spPr>
        <p:txBody>
          <a:bodyPr/>
          <a:lstStyle/>
          <a:p>
            <a:pPr marL="411479" indent="-285750" defTabSz="822958">
              <a:lnSpc>
                <a:spcPct val="150000"/>
              </a:lnSpc>
              <a:buClr>
                <a:srgbClr val="000000"/>
              </a:buClr>
              <a:buSzPts val="1200"/>
              <a:defRPr b="1" sz="1200">
                <a:solidFill>
                  <a:srgbClr val="000000"/>
                </a:solidFill>
              </a:defRPr>
            </a:pPr>
            <a:r>
              <a:t>1 in 5 </a:t>
            </a:r>
            <a:r>
              <a:rPr b="0"/>
              <a:t>LGBTQ+ people have experienced a</a:t>
            </a:r>
            <a:r>
              <a:t> hate crime </a:t>
            </a:r>
            <a:r>
              <a:rPr b="0"/>
              <a:t>or incident due to their orientation and/or gender in the last 12 month.</a:t>
            </a:r>
          </a:p>
          <a:p>
            <a:pPr marL="411479" indent="-285750" defTabSz="822958">
              <a:lnSpc>
                <a:spcPct val="150000"/>
              </a:lnSpc>
              <a:buClr>
                <a:srgbClr val="000000"/>
              </a:buClr>
              <a:buSzPts val="1200"/>
              <a:defRPr b="1" sz="1200">
                <a:solidFill>
                  <a:srgbClr val="000000"/>
                </a:solidFill>
              </a:defRPr>
            </a:pPr>
            <a:r>
              <a:t>Over 1/3</a:t>
            </a:r>
            <a:r>
              <a:rPr b="0"/>
              <a:t> of LGBTQ+ people say they don’t feel comfortable walking down the street while holding their partner's hand. </a:t>
            </a:r>
          </a:p>
          <a:p>
            <a:pPr marL="411479" indent="-285750" defTabSz="822958">
              <a:lnSpc>
                <a:spcPct val="150000"/>
              </a:lnSpc>
              <a:buClr>
                <a:srgbClr val="000000"/>
              </a:buClr>
              <a:buSzPts val="1200"/>
              <a:defRPr sz="1200">
                <a:solidFill>
                  <a:srgbClr val="000000"/>
                </a:solidFill>
              </a:defRPr>
            </a:pPr>
            <a:r>
              <a:t>LGB people demonstrate </a:t>
            </a:r>
            <a:r>
              <a:rPr b="1"/>
              <a:t>more suicidal behaviour</a:t>
            </a:r>
            <a:r>
              <a:t>, </a:t>
            </a:r>
            <a:r>
              <a:rPr b="1"/>
              <a:t>mental health issues</a:t>
            </a:r>
            <a:r>
              <a:t>, and </a:t>
            </a:r>
            <a:r>
              <a:rPr b="1"/>
              <a:t>increased substance misuse</a:t>
            </a:r>
            <a:r>
              <a:t> and substance dependence than heterosexual people. </a:t>
            </a:r>
          </a:p>
          <a:p>
            <a:pPr marL="411479" indent="-285750" defTabSz="822958">
              <a:lnSpc>
                <a:spcPct val="150000"/>
              </a:lnSpc>
              <a:buClr>
                <a:srgbClr val="000000"/>
              </a:buClr>
              <a:buSzPts val="1200"/>
              <a:defRPr b="1" sz="1200">
                <a:solidFill>
                  <a:srgbClr val="000000"/>
                </a:solidFill>
              </a:defRPr>
            </a:pPr>
            <a:r>
              <a:t>1/3</a:t>
            </a:r>
            <a:r>
              <a:rPr b="0"/>
              <a:t> of LGBTQ+ students have been the target of </a:t>
            </a:r>
            <a:r>
              <a:t>negative comments or conduct</a:t>
            </a:r>
            <a:r>
              <a:rPr b="0"/>
              <a:t> from other students in the last year because they are LGBTQ+. </a:t>
            </a:r>
          </a:p>
        </p:txBody>
      </p:sp>
      <p:sp>
        <p:nvSpPr>
          <p:cNvPr id="160" name="Shape 127"/>
          <p:cNvSpPr txBox="1"/>
          <p:nvPr>
            <p:ph type="title"/>
          </p:nvPr>
        </p:nvSpPr>
        <p:spPr>
          <a:xfrm>
            <a:off x="271449" y="1595200"/>
            <a:ext cx="8520602" cy="572702"/>
          </a:xfrm>
          <a:prstGeom prst="rect">
            <a:avLst/>
          </a:prstGeom>
        </p:spPr>
        <p:txBody>
          <a:bodyPr/>
          <a:lstStyle>
            <a:lvl1pPr algn="ctr" defTabSz="877822">
              <a:defRPr b="1" sz="2600"/>
            </a:lvl1pPr>
          </a:lstStyle>
          <a:p>
            <a:pPr/>
            <a:r>
              <a:t>Discrimination in the UK</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62" name="Shape 132" descr="Shape 132"/>
          <p:cNvPicPr>
            <a:picLocks noChangeAspect="1"/>
          </p:cNvPicPr>
          <p:nvPr/>
        </p:nvPicPr>
        <p:blipFill>
          <a:blip r:embed="rId2">
            <a:alphaModFix amt="24000"/>
            <a:extLst/>
          </a:blip>
          <a:stretch>
            <a:fillRect/>
          </a:stretch>
        </p:blipFill>
        <p:spPr>
          <a:xfrm>
            <a:off x="0" y="8"/>
            <a:ext cx="9143998" cy="1642636"/>
          </a:xfrm>
          <a:prstGeom prst="rect">
            <a:avLst/>
          </a:prstGeom>
          <a:ln w="12700">
            <a:miter lim="400000"/>
          </a:ln>
        </p:spPr>
      </p:pic>
      <p:sp>
        <p:nvSpPr>
          <p:cNvPr id="163" name="Shape 133"/>
          <p:cNvSpPr txBox="1"/>
          <p:nvPr>
            <p:ph type="body" sz="half" idx="1"/>
          </p:nvPr>
        </p:nvSpPr>
        <p:spPr>
          <a:xfrm>
            <a:off x="964650" y="2167900"/>
            <a:ext cx="7214701" cy="2355002"/>
          </a:xfrm>
          <a:prstGeom prst="rect">
            <a:avLst/>
          </a:prstGeom>
        </p:spPr>
        <p:txBody>
          <a:bodyPr/>
          <a:lstStyle/>
          <a:p>
            <a:pPr marL="448055" indent="-311150" defTabSz="896111">
              <a:lnSpc>
                <a:spcPct val="150000"/>
              </a:lnSpc>
              <a:buClr>
                <a:srgbClr val="000000"/>
              </a:buClr>
              <a:buSzPts val="1300"/>
              <a:defRPr b="1" sz="1300">
                <a:solidFill>
                  <a:srgbClr val="000000"/>
                </a:solidFill>
              </a:defRPr>
            </a:pPr>
            <a:r>
              <a:t>More than 60% </a:t>
            </a:r>
            <a:r>
              <a:rPr b="0"/>
              <a:t>of transgender students have experienced transphobia at the University of Oxford.</a:t>
            </a:r>
          </a:p>
          <a:p>
            <a:pPr marL="448055" indent="-311150" defTabSz="896111">
              <a:lnSpc>
                <a:spcPct val="150000"/>
              </a:lnSpc>
              <a:buClr>
                <a:srgbClr val="000000"/>
              </a:buClr>
              <a:buSzPts val="1300"/>
              <a:defRPr b="1" sz="1300">
                <a:solidFill>
                  <a:srgbClr val="000000"/>
                </a:solidFill>
              </a:defRPr>
            </a:pPr>
            <a:r>
              <a:t>98%</a:t>
            </a:r>
            <a:r>
              <a:rPr b="0"/>
              <a:t> of transgender students have experienced a mental health issue whilst at Oxford.</a:t>
            </a:r>
          </a:p>
          <a:p>
            <a:pPr marL="448055" indent="-311150" defTabSz="896111">
              <a:lnSpc>
                <a:spcPct val="150000"/>
              </a:lnSpc>
              <a:buClr>
                <a:srgbClr val="000000"/>
              </a:buClr>
              <a:buSzPts val="1300"/>
              <a:defRPr sz="1300">
                <a:solidFill>
                  <a:srgbClr val="000000"/>
                </a:solidFill>
              </a:defRPr>
            </a:pPr>
            <a:r>
              <a:t>Non-LGBTQ+ students are </a:t>
            </a:r>
            <a:r>
              <a:rPr b="1"/>
              <a:t>1.5 times</a:t>
            </a:r>
            <a:r>
              <a:t> more likely than LGBTQ+ students to report </a:t>
            </a:r>
            <a:r>
              <a:rPr b="1"/>
              <a:t>feeling welcome</a:t>
            </a:r>
            <a:r>
              <a:t> most or all of the time at Oxford.</a:t>
            </a:r>
          </a:p>
          <a:p>
            <a:pPr marL="448055" indent="-311150" defTabSz="896111">
              <a:lnSpc>
                <a:spcPct val="150000"/>
              </a:lnSpc>
              <a:buClr>
                <a:srgbClr val="000000"/>
              </a:buClr>
              <a:buSzPts val="1300"/>
              <a:defRPr sz="1300">
                <a:solidFill>
                  <a:srgbClr val="000000"/>
                </a:solidFill>
              </a:defRPr>
            </a:pPr>
            <a:r>
              <a:t>LGBTQ+ undergraduates were </a:t>
            </a:r>
            <a:r>
              <a:rPr b="1"/>
              <a:t>twice as likely </a:t>
            </a:r>
            <a:r>
              <a:t>to state they felt </a:t>
            </a:r>
            <a:r>
              <a:rPr b="1"/>
              <a:t>lonely/isolated</a:t>
            </a:r>
            <a:r>
              <a:t> most or all of the time compared to non LGBTQ+ undergraduates.</a:t>
            </a:r>
          </a:p>
        </p:txBody>
      </p:sp>
      <p:sp>
        <p:nvSpPr>
          <p:cNvPr id="164" name="Shape 134"/>
          <p:cNvSpPr txBox="1"/>
          <p:nvPr>
            <p:ph type="title"/>
          </p:nvPr>
        </p:nvSpPr>
        <p:spPr>
          <a:xfrm>
            <a:off x="271449" y="1595200"/>
            <a:ext cx="8520602" cy="572702"/>
          </a:xfrm>
          <a:prstGeom prst="rect">
            <a:avLst/>
          </a:prstGeom>
        </p:spPr>
        <p:txBody>
          <a:bodyPr/>
          <a:lstStyle>
            <a:lvl1pPr algn="ctr" defTabSz="877822">
              <a:defRPr b="1" sz="2600"/>
            </a:lvl1pPr>
          </a:lstStyle>
          <a:p>
            <a:pPr/>
            <a:r>
              <a:t>Discrimination in Oxford</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66" name="Shape 139" descr="Shape 139"/>
          <p:cNvPicPr>
            <a:picLocks noChangeAspect="1"/>
          </p:cNvPicPr>
          <p:nvPr/>
        </p:nvPicPr>
        <p:blipFill>
          <a:blip r:embed="rId2">
            <a:alphaModFix amt="24000"/>
            <a:extLst/>
          </a:blip>
          <a:stretch>
            <a:fillRect/>
          </a:stretch>
        </p:blipFill>
        <p:spPr>
          <a:xfrm>
            <a:off x="0" y="8"/>
            <a:ext cx="9143998" cy="1642636"/>
          </a:xfrm>
          <a:prstGeom prst="rect">
            <a:avLst/>
          </a:prstGeom>
          <a:ln w="12700">
            <a:miter lim="400000"/>
          </a:ln>
        </p:spPr>
      </p:pic>
      <p:sp>
        <p:nvSpPr>
          <p:cNvPr id="167" name="Shape 140"/>
          <p:cNvSpPr txBox="1"/>
          <p:nvPr>
            <p:ph type="body" sz="half" idx="1"/>
          </p:nvPr>
        </p:nvSpPr>
        <p:spPr>
          <a:xfrm>
            <a:off x="1297925" y="2301275"/>
            <a:ext cx="6879300" cy="2581202"/>
          </a:xfrm>
          <a:prstGeom prst="rect">
            <a:avLst/>
          </a:prstGeom>
        </p:spPr>
        <p:txBody>
          <a:bodyPr/>
          <a:lstStyle/>
          <a:p>
            <a:pPr marL="0" indent="0">
              <a:lnSpc>
                <a:spcPct val="100000"/>
              </a:lnSpc>
              <a:buSzTx/>
              <a:buNone/>
              <a:defRPr b="1" sz="1400">
                <a:solidFill>
                  <a:srgbClr val="000000"/>
                </a:solidFill>
              </a:defRPr>
            </a:pPr>
            <a:r>
              <a:t>Heteronormativity</a:t>
            </a:r>
            <a:r>
              <a:rPr b="0"/>
              <a:t>: </a:t>
            </a:r>
          </a:p>
          <a:p>
            <a:pPr indent="-317500">
              <a:lnSpc>
                <a:spcPct val="100000"/>
              </a:lnSpc>
              <a:spcBef>
                <a:spcPts val="1000"/>
              </a:spcBef>
              <a:buClr>
                <a:srgbClr val="000000"/>
              </a:buClr>
              <a:buSzPts val="1400"/>
              <a:defRPr sz="1400">
                <a:solidFill>
                  <a:srgbClr val="000000"/>
                </a:solidFill>
              </a:defRPr>
            </a:pPr>
            <a:r>
              <a:t>The assumption that everyone is heterosexual, and that being straight is ‘normal’ or ‘natural’.</a:t>
            </a:r>
          </a:p>
          <a:p>
            <a:pPr marL="0" indent="0">
              <a:lnSpc>
                <a:spcPct val="100000"/>
              </a:lnSpc>
              <a:spcBef>
                <a:spcPts val="1000"/>
              </a:spcBef>
              <a:buSzTx/>
              <a:buNone/>
              <a:defRPr b="1" sz="1400">
                <a:solidFill>
                  <a:srgbClr val="000000"/>
                </a:solidFill>
              </a:defRPr>
            </a:pPr>
            <a:r>
              <a:t>Cisnormativity</a:t>
            </a:r>
            <a:r>
              <a:rPr b="0"/>
              <a:t>:</a:t>
            </a:r>
          </a:p>
          <a:p>
            <a:pPr indent="-317500">
              <a:lnSpc>
                <a:spcPct val="100000"/>
              </a:lnSpc>
              <a:spcBef>
                <a:spcPts val="1000"/>
              </a:spcBef>
              <a:buClr>
                <a:srgbClr val="000000"/>
              </a:buClr>
              <a:buSzPts val="1400"/>
              <a:defRPr sz="1400">
                <a:solidFill>
                  <a:srgbClr val="000000"/>
                </a:solidFill>
              </a:defRPr>
            </a:pPr>
            <a:r>
              <a:t>The assumption that everyone is cisgender, and that being transgender is abnormal and inferior.</a:t>
            </a:r>
          </a:p>
          <a:p>
            <a:pPr marL="0" indent="0">
              <a:lnSpc>
                <a:spcPct val="100000"/>
              </a:lnSpc>
              <a:spcBef>
                <a:spcPts val="1000"/>
              </a:spcBef>
              <a:buSzTx/>
              <a:buNone/>
              <a:defRPr b="1" sz="1400">
                <a:solidFill>
                  <a:srgbClr val="000000"/>
                </a:solidFill>
              </a:defRPr>
            </a:pPr>
            <a:r>
              <a:t>Microaggressions</a:t>
            </a:r>
            <a:r>
              <a:rPr b="0"/>
              <a:t>:</a:t>
            </a:r>
          </a:p>
          <a:p>
            <a:pPr indent="-317500">
              <a:lnSpc>
                <a:spcPct val="100000"/>
              </a:lnSpc>
              <a:spcBef>
                <a:spcPts val="1000"/>
              </a:spcBef>
              <a:buClr>
                <a:srgbClr val="000000"/>
              </a:buClr>
              <a:buSzPts val="1400"/>
              <a:defRPr sz="1400">
                <a:solidFill>
                  <a:srgbClr val="000000"/>
                </a:solidFill>
              </a:defRPr>
            </a:pPr>
            <a:r>
              <a:t>Everyday comments which further marginalise people of minority identities. </a:t>
            </a:r>
          </a:p>
        </p:txBody>
      </p:sp>
      <p:sp>
        <p:nvSpPr>
          <p:cNvPr id="168" name="Shape 141"/>
          <p:cNvSpPr txBox="1"/>
          <p:nvPr>
            <p:ph type="title"/>
          </p:nvPr>
        </p:nvSpPr>
        <p:spPr>
          <a:xfrm>
            <a:off x="271449" y="1595200"/>
            <a:ext cx="8520602" cy="572702"/>
          </a:xfrm>
          <a:prstGeom prst="rect">
            <a:avLst/>
          </a:prstGeom>
        </p:spPr>
        <p:txBody>
          <a:bodyPr/>
          <a:lstStyle>
            <a:lvl1pPr algn="ctr" defTabSz="877822">
              <a:defRPr b="1" sz="2600"/>
            </a:lvl1pPr>
          </a:lstStyle>
          <a:p>
            <a:pPr/>
            <a:r>
              <a:t>LGBTQ+ discrimination</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70" name="Shape 146" descr="Shape 146"/>
          <p:cNvPicPr>
            <a:picLocks noChangeAspect="1"/>
          </p:cNvPicPr>
          <p:nvPr/>
        </p:nvPicPr>
        <p:blipFill>
          <a:blip r:embed="rId2">
            <a:alphaModFix amt="24000"/>
            <a:extLst/>
          </a:blip>
          <a:stretch>
            <a:fillRect/>
          </a:stretch>
        </p:blipFill>
        <p:spPr>
          <a:xfrm>
            <a:off x="0" y="8"/>
            <a:ext cx="9143998" cy="1642636"/>
          </a:xfrm>
          <a:prstGeom prst="rect">
            <a:avLst/>
          </a:prstGeom>
          <a:ln w="12700">
            <a:miter lim="400000"/>
          </a:ln>
        </p:spPr>
      </p:pic>
      <p:sp>
        <p:nvSpPr>
          <p:cNvPr id="171" name="Shape 147"/>
          <p:cNvSpPr txBox="1"/>
          <p:nvPr>
            <p:ph type="body" sz="half" idx="1"/>
          </p:nvPr>
        </p:nvSpPr>
        <p:spPr>
          <a:xfrm>
            <a:off x="1107100" y="2475350"/>
            <a:ext cx="6849300" cy="2041502"/>
          </a:xfrm>
          <a:prstGeom prst="rect">
            <a:avLst/>
          </a:prstGeom>
        </p:spPr>
        <p:txBody>
          <a:bodyPr/>
          <a:lstStyle/>
          <a:p>
            <a:pPr indent="-317500">
              <a:lnSpc>
                <a:spcPct val="150000"/>
              </a:lnSpc>
              <a:buClr>
                <a:srgbClr val="000000"/>
              </a:buClr>
              <a:buSzPts val="1400"/>
              <a:defRPr sz="1400">
                <a:solidFill>
                  <a:srgbClr val="000000"/>
                </a:solidFill>
              </a:defRPr>
            </a:pPr>
            <a:r>
              <a:t>The </a:t>
            </a:r>
            <a:r>
              <a:rPr b="1"/>
              <a:t>absence of oppression</a:t>
            </a:r>
            <a:r>
              <a:t> due to social and institutional structures which favour certain characteristics or identities. </a:t>
            </a:r>
          </a:p>
          <a:p>
            <a:pPr indent="-317500">
              <a:lnSpc>
                <a:spcPct val="150000"/>
              </a:lnSpc>
              <a:buClr>
                <a:srgbClr val="000000"/>
              </a:buClr>
              <a:buSzPts val="1400"/>
              <a:defRPr sz="1400">
                <a:solidFill>
                  <a:srgbClr val="000000"/>
                </a:solidFill>
              </a:defRPr>
            </a:pPr>
            <a:r>
              <a:t>Being cis/straight means you experience certain privileges.</a:t>
            </a:r>
          </a:p>
          <a:p>
            <a:pPr indent="-317500">
              <a:lnSpc>
                <a:spcPct val="150000"/>
              </a:lnSpc>
              <a:buClr>
                <a:srgbClr val="000000"/>
              </a:buClr>
              <a:buSzPts val="1400"/>
              <a:defRPr sz="1400">
                <a:solidFill>
                  <a:srgbClr val="000000"/>
                </a:solidFill>
              </a:defRPr>
            </a:pPr>
            <a:r>
              <a:t>It does </a:t>
            </a:r>
            <a:r>
              <a:rPr b="1"/>
              <a:t>not</a:t>
            </a:r>
            <a:r>
              <a:t> mean you’ve had an </a:t>
            </a:r>
            <a:r>
              <a:rPr b="1"/>
              <a:t>easy life</a:t>
            </a:r>
            <a:r>
              <a:t>.</a:t>
            </a:r>
          </a:p>
          <a:p>
            <a:pPr indent="-317500">
              <a:lnSpc>
                <a:spcPct val="150000"/>
              </a:lnSpc>
              <a:buClr>
                <a:srgbClr val="000000"/>
              </a:buClr>
              <a:buSzPts val="1400"/>
              <a:defRPr sz="1400">
                <a:solidFill>
                  <a:srgbClr val="000000"/>
                </a:solidFill>
              </a:defRPr>
            </a:pPr>
            <a:r>
              <a:t>Having privilege isn’t something you need to feel </a:t>
            </a:r>
            <a:r>
              <a:rPr b="1"/>
              <a:t>guilty</a:t>
            </a:r>
            <a:r>
              <a:t> about, but it’s good to be </a:t>
            </a:r>
            <a:r>
              <a:rPr b="1"/>
              <a:t>aware</a:t>
            </a:r>
            <a:r>
              <a:t> of it. </a:t>
            </a:r>
          </a:p>
        </p:txBody>
      </p:sp>
      <p:sp>
        <p:nvSpPr>
          <p:cNvPr id="172" name="Shape 148"/>
          <p:cNvSpPr txBox="1"/>
          <p:nvPr>
            <p:ph type="title"/>
          </p:nvPr>
        </p:nvSpPr>
        <p:spPr>
          <a:xfrm>
            <a:off x="271449" y="1595200"/>
            <a:ext cx="8520602" cy="572702"/>
          </a:xfrm>
          <a:prstGeom prst="rect">
            <a:avLst/>
          </a:prstGeom>
        </p:spPr>
        <p:txBody>
          <a:bodyPr/>
          <a:lstStyle>
            <a:lvl1pPr algn="ctr" defTabSz="877822">
              <a:defRPr b="1" sz="2600"/>
            </a:lvl1pPr>
          </a:lstStyle>
          <a:p>
            <a:pPr/>
            <a:r>
              <a:t>Privilege</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74" name="Shape 153" descr="Shape 153"/>
          <p:cNvPicPr>
            <a:picLocks noChangeAspect="1"/>
          </p:cNvPicPr>
          <p:nvPr/>
        </p:nvPicPr>
        <p:blipFill>
          <a:blip r:embed="rId3">
            <a:alphaModFix amt="24000"/>
            <a:extLst/>
          </a:blip>
          <a:stretch>
            <a:fillRect/>
          </a:stretch>
        </p:blipFill>
        <p:spPr>
          <a:xfrm>
            <a:off x="0" y="8"/>
            <a:ext cx="9143998" cy="1642636"/>
          </a:xfrm>
          <a:prstGeom prst="rect">
            <a:avLst/>
          </a:prstGeom>
          <a:ln w="12700">
            <a:miter lim="400000"/>
          </a:ln>
        </p:spPr>
      </p:pic>
      <p:sp>
        <p:nvSpPr>
          <p:cNvPr id="175" name="Shape 154"/>
          <p:cNvSpPr txBox="1"/>
          <p:nvPr>
            <p:ph type="body" sz="half" idx="1"/>
          </p:nvPr>
        </p:nvSpPr>
        <p:spPr>
          <a:xfrm>
            <a:off x="1094049" y="2457923"/>
            <a:ext cx="6875399" cy="1789204"/>
          </a:xfrm>
          <a:prstGeom prst="rect">
            <a:avLst/>
          </a:prstGeom>
        </p:spPr>
        <p:txBody>
          <a:bodyPr/>
          <a:lstStyle/>
          <a:p>
            <a:pPr indent="-317500">
              <a:lnSpc>
                <a:spcPct val="150000"/>
              </a:lnSpc>
              <a:buClr>
                <a:srgbClr val="000000"/>
              </a:buClr>
              <a:buSzPts val="1400"/>
              <a:defRPr sz="1400">
                <a:solidFill>
                  <a:srgbClr val="000000"/>
                </a:solidFill>
              </a:defRPr>
            </a:pPr>
            <a:r>
              <a:t>An </a:t>
            </a:r>
            <a:r>
              <a:rPr b="1"/>
              <a:t>ally</a:t>
            </a:r>
            <a:r>
              <a:t> supports LGBTQ+ people and the LGBTQ+ community.</a:t>
            </a:r>
          </a:p>
          <a:p>
            <a:pPr indent="-317500">
              <a:lnSpc>
                <a:spcPct val="150000"/>
              </a:lnSpc>
              <a:buClr>
                <a:srgbClr val="000000"/>
              </a:buClr>
              <a:buSzPts val="1400"/>
              <a:defRPr sz="1400">
                <a:solidFill>
                  <a:srgbClr val="000000"/>
                </a:solidFill>
              </a:defRPr>
            </a:pPr>
            <a:r>
              <a:t>Isn’t necessarily LGBTQ+ themselves.</a:t>
            </a:r>
          </a:p>
          <a:p>
            <a:pPr indent="-317500">
              <a:lnSpc>
                <a:spcPct val="150000"/>
              </a:lnSpc>
              <a:buClr>
                <a:srgbClr val="000000"/>
              </a:buClr>
              <a:buSzPts val="1400"/>
              <a:defRPr sz="1400">
                <a:solidFill>
                  <a:srgbClr val="000000"/>
                </a:solidFill>
              </a:defRPr>
            </a:pPr>
            <a:r>
              <a:t>Allyship is an </a:t>
            </a:r>
            <a:r>
              <a:rPr b="1"/>
              <a:t>active practice</a:t>
            </a:r>
            <a:r>
              <a:t> which requires learning and listening.</a:t>
            </a:r>
          </a:p>
        </p:txBody>
      </p:sp>
      <p:sp>
        <p:nvSpPr>
          <p:cNvPr id="176" name="Shape 155"/>
          <p:cNvSpPr txBox="1"/>
          <p:nvPr>
            <p:ph type="title"/>
          </p:nvPr>
        </p:nvSpPr>
        <p:spPr>
          <a:xfrm>
            <a:off x="271449" y="1595200"/>
            <a:ext cx="8520602" cy="572702"/>
          </a:xfrm>
          <a:prstGeom prst="rect">
            <a:avLst/>
          </a:prstGeom>
        </p:spPr>
        <p:txBody>
          <a:bodyPr/>
          <a:lstStyle>
            <a:lvl1pPr algn="ctr" defTabSz="877822">
              <a:defRPr b="1" sz="2600"/>
            </a:lvl1pPr>
          </a:lstStyle>
          <a:p>
            <a:pPr/>
            <a:r>
              <a:t>What is an ally? </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80" name="Shape 160" descr="Shape 160"/>
          <p:cNvPicPr>
            <a:picLocks noChangeAspect="1"/>
          </p:cNvPicPr>
          <p:nvPr/>
        </p:nvPicPr>
        <p:blipFill>
          <a:blip r:embed="rId3">
            <a:alphaModFix amt="24000"/>
            <a:extLst/>
          </a:blip>
          <a:stretch>
            <a:fillRect/>
          </a:stretch>
        </p:blipFill>
        <p:spPr>
          <a:xfrm>
            <a:off x="0" y="8"/>
            <a:ext cx="9143998" cy="1642636"/>
          </a:xfrm>
          <a:prstGeom prst="rect">
            <a:avLst/>
          </a:prstGeom>
          <a:ln w="12700">
            <a:miter lim="400000"/>
          </a:ln>
        </p:spPr>
      </p:pic>
      <p:sp>
        <p:nvSpPr>
          <p:cNvPr id="181" name="Shape 161"/>
          <p:cNvSpPr txBox="1"/>
          <p:nvPr>
            <p:ph type="body" sz="half" idx="1"/>
          </p:nvPr>
        </p:nvSpPr>
        <p:spPr>
          <a:xfrm>
            <a:off x="1131400" y="2362200"/>
            <a:ext cx="6962400" cy="1832700"/>
          </a:xfrm>
          <a:prstGeom prst="rect">
            <a:avLst/>
          </a:prstGeom>
        </p:spPr>
        <p:txBody>
          <a:bodyPr/>
          <a:lstStyle/>
          <a:p>
            <a:pPr marL="448055" indent="-311150" defTabSz="896111">
              <a:lnSpc>
                <a:spcPct val="150000"/>
              </a:lnSpc>
              <a:buClr>
                <a:srgbClr val="000000"/>
              </a:buClr>
              <a:buSzPts val="1300"/>
              <a:defRPr b="1" sz="1372">
                <a:solidFill>
                  <a:srgbClr val="000000"/>
                </a:solidFill>
              </a:defRPr>
            </a:pPr>
            <a:r>
              <a:t>Listen</a:t>
            </a:r>
            <a:r>
              <a:rPr b="0"/>
              <a:t> to LGBTQ+ people.</a:t>
            </a:r>
          </a:p>
          <a:p>
            <a:pPr marL="448055" indent="-311150" defTabSz="896111">
              <a:lnSpc>
                <a:spcPct val="150000"/>
              </a:lnSpc>
              <a:buClr>
                <a:srgbClr val="000000"/>
              </a:buClr>
              <a:buSzPts val="1300"/>
              <a:defRPr b="1" sz="1372">
                <a:solidFill>
                  <a:srgbClr val="000000"/>
                </a:solidFill>
              </a:defRPr>
            </a:pPr>
            <a:r>
              <a:t>Acknowledge</a:t>
            </a:r>
            <a:r>
              <a:rPr b="0"/>
              <a:t> your privilege.</a:t>
            </a:r>
          </a:p>
          <a:p>
            <a:pPr marL="448055" indent="-311150" defTabSz="896111">
              <a:lnSpc>
                <a:spcPct val="150000"/>
              </a:lnSpc>
              <a:buClr>
                <a:srgbClr val="000000"/>
              </a:buClr>
              <a:buSzPts val="1300"/>
              <a:defRPr b="1" sz="1372">
                <a:solidFill>
                  <a:srgbClr val="000000"/>
                </a:solidFill>
              </a:defRPr>
            </a:pPr>
            <a:r>
              <a:t>Educate</a:t>
            </a:r>
            <a:r>
              <a:rPr b="0"/>
              <a:t> yourself.</a:t>
            </a:r>
          </a:p>
          <a:p>
            <a:pPr marL="448055" indent="-311150" defTabSz="896111">
              <a:lnSpc>
                <a:spcPct val="150000"/>
              </a:lnSpc>
              <a:buClr>
                <a:srgbClr val="000000"/>
              </a:buClr>
              <a:buSzPts val="1300"/>
              <a:defRPr sz="1372">
                <a:solidFill>
                  <a:srgbClr val="000000"/>
                </a:solidFill>
              </a:defRPr>
            </a:pPr>
            <a:r>
              <a:t>Be </a:t>
            </a:r>
            <a:r>
              <a:rPr b="1"/>
              <a:t>kind</a:t>
            </a:r>
            <a:r>
              <a:t>.</a:t>
            </a:r>
          </a:p>
          <a:p>
            <a:pPr marL="448055" indent="-311150" defTabSz="896111">
              <a:lnSpc>
                <a:spcPct val="150000"/>
              </a:lnSpc>
              <a:buClr>
                <a:srgbClr val="000000"/>
              </a:buClr>
              <a:buSzPts val="1300"/>
              <a:defRPr b="1" sz="1372">
                <a:solidFill>
                  <a:srgbClr val="000000"/>
                </a:solidFill>
              </a:defRPr>
            </a:pPr>
            <a:r>
              <a:t>Speak up</a:t>
            </a:r>
            <a:r>
              <a:rPr b="0"/>
              <a:t> for LGBTQ+ people, but </a:t>
            </a:r>
            <a:r>
              <a:t>don’t speak over</a:t>
            </a:r>
            <a:r>
              <a:rPr b="0"/>
              <a:t> them.</a:t>
            </a:r>
            <a:endParaRPr b="0"/>
          </a:p>
          <a:p>
            <a:pPr marL="448055" indent="-311150" defTabSz="896111">
              <a:lnSpc>
                <a:spcPct val="150000"/>
              </a:lnSpc>
              <a:buClr>
                <a:srgbClr val="000000"/>
              </a:buClr>
              <a:buSzPts val="1300"/>
              <a:defRPr b="1" sz="1372">
                <a:solidFill>
                  <a:srgbClr val="000000"/>
                </a:solidFill>
              </a:defRPr>
            </a:pPr>
            <a:r>
              <a:rPr b="0"/>
              <a:t>Be careful about </a:t>
            </a:r>
            <a:r>
              <a:t>tagging</a:t>
            </a:r>
            <a:r>
              <a:rPr b="0"/>
              <a:t> people in LGBTQ+ content on social media.</a:t>
            </a:r>
          </a:p>
        </p:txBody>
      </p:sp>
      <p:sp>
        <p:nvSpPr>
          <p:cNvPr id="182" name="Shape 162"/>
          <p:cNvSpPr txBox="1"/>
          <p:nvPr>
            <p:ph type="title"/>
          </p:nvPr>
        </p:nvSpPr>
        <p:spPr>
          <a:xfrm>
            <a:off x="271449" y="1595200"/>
            <a:ext cx="8520602" cy="572702"/>
          </a:xfrm>
          <a:prstGeom prst="rect">
            <a:avLst/>
          </a:prstGeom>
        </p:spPr>
        <p:txBody>
          <a:bodyPr/>
          <a:lstStyle>
            <a:lvl1pPr algn="ctr" defTabSz="877822">
              <a:defRPr b="1" sz="2600"/>
            </a:lvl1pPr>
          </a:lstStyle>
          <a:p>
            <a:pPr/>
            <a:r>
              <a:t>How can you be a better ally?</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86" name="Shape 167" descr="Shape 167"/>
          <p:cNvPicPr>
            <a:picLocks noChangeAspect="1"/>
          </p:cNvPicPr>
          <p:nvPr/>
        </p:nvPicPr>
        <p:blipFill>
          <a:blip r:embed="rId3">
            <a:alphaModFix amt="24000"/>
            <a:extLst/>
          </a:blip>
          <a:stretch>
            <a:fillRect/>
          </a:stretch>
        </p:blipFill>
        <p:spPr>
          <a:xfrm>
            <a:off x="0" y="8"/>
            <a:ext cx="9143998" cy="1642636"/>
          </a:xfrm>
          <a:prstGeom prst="rect">
            <a:avLst/>
          </a:prstGeom>
          <a:ln w="12700">
            <a:miter lim="400000"/>
          </a:ln>
        </p:spPr>
      </p:pic>
      <p:sp>
        <p:nvSpPr>
          <p:cNvPr id="187" name="Shape 168"/>
          <p:cNvSpPr txBox="1"/>
          <p:nvPr>
            <p:ph type="body" idx="1"/>
          </p:nvPr>
        </p:nvSpPr>
        <p:spPr>
          <a:xfrm>
            <a:off x="879000" y="2249073"/>
            <a:ext cx="7179900" cy="2850902"/>
          </a:xfrm>
          <a:prstGeom prst="rect">
            <a:avLst/>
          </a:prstGeom>
        </p:spPr>
        <p:txBody>
          <a:bodyPr anchor="ctr"/>
          <a:lstStyle/>
          <a:p>
            <a:pPr indent="-317500">
              <a:lnSpc>
                <a:spcPct val="150000"/>
              </a:lnSpc>
              <a:buClr>
                <a:srgbClr val="000000"/>
              </a:buClr>
              <a:buSzPts val="1400"/>
              <a:defRPr b="1" sz="1400">
                <a:solidFill>
                  <a:srgbClr val="000000"/>
                </a:solidFill>
              </a:defRPr>
            </a:pPr>
            <a:r>
              <a:t>Calling out</a:t>
            </a:r>
            <a:r>
              <a:rPr b="0"/>
              <a:t> is holding someone accountable for what they say or do and its impact on other people. </a:t>
            </a:r>
          </a:p>
          <a:p>
            <a:pPr indent="-317500">
              <a:lnSpc>
                <a:spcPct val="150000"/>
              </a:lnSpc>
              <a:buClr>
                <a:srgbClr val="000000"/>
              </a:buClr>
              <a:buSzPts val="1400"/>
              <a:defRPr sz="1400">
                <a:solidFill>
                  <a:srgbClr val="000000"/>
                </a:solidFill>
              </a:defRPr>
            </a:pPr>
            <a:r>
              <a:t>Part of being an </a:t>
            </a:r>
            <a:r>
              <a:rPr b="1"/>
              <a:t>ally</a:t>
            </a:r>
            <a:r>
              <a:t>.</a:t>
            </a:r>
          </a:p>
          <a:p>
            <a:pPr indent="-317500">
              <a:lnSpc>
                <a:spcPct val="150000"/>
              </a:lnSpc>
              <a:buClr>
                <a:srgbClr val="000000"/>
              </a:buClr>
              <a:buSzPts val="1400"/>
              <a:defRPr sz="1400">
                <a:solidFill>
                  <a:srgbClr val="000000"/>
                </a:solidFill>
              </a:defRPr>
            </a:pPr>
            <a:r>
              <a:t>Makes the people around you recognise their own </a:t>
            </a:r>
            <a:r>
              <a:rPr b="1"/>
              <a:t>biases</a:t>
            </a:r>
            <a:r>
              <a:t>.</a:t>
            </a:r>
          </a:p>
          <a:p>
            <a:pPr indent="-317500">
              <a:lnSpc>
                <a:spcPct val="150000"/>
              </a:lnSpc>
              <a:buClr>
                <a:srgbClr val="000000"/>
              </a:buClr>
              <a:buSzPts val="1400"/>
              <a:defRPr sz="1400">
                <a:solidFill>
                  <a:srgbClr val="000000"/>
                </a:solidFill>
              </a:defRPr>
            </a:pPr>
            <a:r>
              <a:t>If you do not feel comfortable calling someone out, you could: </a:t>
            </a:r>
          </a:p>
          <a:p>
            <a:pPr lvl="1" marL="914400" indent="-317500">
              <a:lnSpc>
                <a:spcPct val="150000"/>
              </a:lnSpc>
              <a:buClr>
                <a:srgbClr val="000000"/>
              </a:buClr>
              <a:buSzPts val="1400"/>
              <a:defRPr sz="1400">
                <a:solidFill>
                  <a:srgbClr val="000000"/>
                </a:solidFill>
              </a:defRPr>
            </a:pPr>
            <a:r>
              <a:t>Refuse to laugh along</a:t>
            </a:r>
          </a:p>
          <a:p>
            <a:pPr lvl="1" marL="914400" indent="-317500">
              <a:lnSpc>
                <a:spcPct val="150000"/>
              </a:lnSpc>
              <a:buClr>
                <a:srgbClr val="000000"/>
              </a:buClr>
              <a:buSzPts val="1400"/>
              <a:defRPr sz="1400">
                <a:solidFill>
                  <a:srgbClr val="000000"/>
                </a:solidFill>
              </a:defRPr>
            </a:pPr>
            <a:r>
              <a:t>Support those who speak up</a:t>
            </a:r>
          </a:p>
          <a:p>
            <a:pPr lvl="1" marL="914400" indent="-317500">
              <a:lnSpc>
                <a:spcPct val="150000"/>
              </a:lnSpc>
              <a:buClr>
                <a:srgbClr val="000000"/>
              </a:buClr>
              <a:buSzPts val="1400"/>
              <a:defRPr sz="1400">
                <a:solidFill>
                  <a:srgbClr val="000000"/>
                </a:solidFill>
              </a:defRPr>
            </a:pPr>
            <a:r>
              <a:t>Speak to people after the situation</a:t>
            </a:r>
          </a:p>
        </p:txBody>
      </p:sp>
      <p:sp>
        <p:nvSpPr>
          <p:cNvPr id="188" name="Shape 169"/>
          <p:cNvSpPr txBox="1"/>
          <p:nvPr>
            <p:ph type="title"/>
          </p:nvPr>
        </p:nvSpPr>
        <p:spPr>
          <a:xfrm>
            <a:off x="311699" y="1586498"/>
            <a:ext cx="8520602" cy="572702"/>
          </a:xfrm>
          <a:prstGeom prst="rect">
            <a:avLst/>
          </a:prstGeom>
        </p:spPr>
        <p:txBody>
          <a:bodyPr/>
          <a:lstStyle>
            <a:lvl1pPr algn="ctr" defTabSz="877822">
              <a:defRPr b="1" sz="2600"/>
            </a:lvl1pPr>
          </a:lstStyle>
          <a:p>
            <a:pPr/>
            <a:r>
              <a:t>Calling out </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92" name="Shape 174" descr="Shape 174"/>
          <p:cNvPicPr>
            <a:picLocks noChangeAspect="1"/>
          </p:cNvPicPr>
          <p:nvPr/>
        </p:nvPicPr>
        <p:blipFill>
          <a:blip r:embed="rId3">
            <a:alphaModFix amt="24000"/>
            <a:extLst/>
          </a:blip>
          <a:stretch>
            <a:fillRect/>
          </a:stretch>
        </p:blipFill>
        <p:spPr>
          <a:xfrm>
            <a:off x="0" y="8"/>
            <a:ext cx="9143998" cy="1642636"/>
          </a:xfrm>
          <a:prstGeom prst="rect">
            <a:avLst/>
          </a:prstGeom>
          <a:ln w="12700">
            <a:miter lim="400000"/>
          </a:ln>
        </p:spPr>
      </p:pic>
      <p:sp>
        <p:nvSpPr>
          <p:cNvPr id="193" name="Shape 175"/>
          <p:cNvSpPr txBox="1"/>
          <p:nvPr>
            <p:ph type="body" sz="half" idx="1"/>
          </p:nvPr>
        </p:nvSpPr>
        <p:spPr>
          <a:xfrm>
            <a:off x="1096575" y="2370400"/>
            <a:ext cx="6771000" cy="1842002"/>
          </a:xfrm>
          <a:prstGeom prst="rect">
            <a:avLst/>
          </a:prstGeom>
        </p:spPr>
        <p:txBody>
          <a:bodyPr/>
          <a:lstStyle/>
          <a:p>
            <a:pPr marL="914400" indent="-317500">
              <a:lnSpc>
                <a:spcPct val="150000"/>
              </a:lnSpc>
              <a:spcBef>
                <a:spcPts val="600"/>
              </a:spcBef>
              <a:buClr>
                <a:srgbClr val="000000"/>
              </a:buClr>
              <a:buSzPts val="1400"/>
              <a:defRPr b="1" sz="1400">
                <a:solidFill>
                  <a:srgbClr val="000000"/>
                </a:solidFill>
              </a:defRPr>
            </a:pPr>
            <a:r>
              <a:t>Listen</a:t>
            </a:r>
            <a:r>
              <a:rPr b="0"/>
              <a:t>.</a:t>
            </a:r>
          </a:p>
          <a:p>
            <a:pPr marL="914400" indent="-317500">
              <a:lnSpc>
                <a:spcPct val="150000"/>
              </a:lnSpc>
              <a:buClr>
                <a:srgbClr val="000000"/>
              </a:buClr>
              <a:buSzPts val="1400"/>
              <a:defRPr b="1" sz="1400">
                <a:solidFill>
                  <a:srgbClr val="000000"/>
                </a:solidFill>
              </a:defRPr>
            </a:pPr>
            <a:r>
              <a:t>Acknowledge</a:t>
            </a:r>
            <a:r>
              <a:rPr b="0"/>
              <a:t> that you might have offended someone.</a:t>
            </a:r>
          </a:p>
          <a:p>
            <a:pPr marL="914400" indent="-317500">
              <a:lnSpc>
                <a:spcPct val="150000"/>
              </a:lnSpc>
              <a:buClr>
                <a:srgbClr val="000000"/>
              </a:buClr>
              <a:buSzPts val="1400"/>
              <a:defRPr sz="1400">
                <a:solidFill>
                  <a:srgbClr val="000000"/>
                </a:solidFill>
              </a:defRPr>
            </a:pPr>
            <a:r>
              <a:t>Understand that it’s </a:t>
            </a:r>
            <a:r>
              <a:rPr b="1"/>
              <a:t>not a personal attack</a:t>
            </a:r>
            <a:r>
              <a:t>. </a:t>
            </a:r>
            <a:endParaRPr>
              <a:solidFill>
                <a:srgbClr val="FF0000"/>
              </a:solidFill>
            </a:endParaRPr>
          </a:p>
          <a:p>
            <a:pPr marL="914400" indent="-317500">
              <a:lnSpc>
                <a:spcPct val="150000"/>
              </a:lnSpc>
              <a:buClr>
                <a:srgbClr val="000000"/>
              </a:buClr>
              <a:buSzPts val="1400"/>
              <a:defRPr sz="1400">
                <a:solidFill>
                  <a:srgbClr val="000000"/>
                </a:solidFill>
              </a:defRPr>
            </a:pPr>
            <a:r>
              <a:t>Avoid making it a big deal or </a:t>
            </a:r>
            <a:r>
              <a:rPr b="1"/>
              <a:t>being overly apologetic</a:t>
            </a:r>
            <a:r>
              <a:t>. </a:t>
            </a:r>
          </a:p>
          <a:p>
            <a:pPr marL="914400" indent="-317500">
              <a:lnSpc>
                <a:spcPct val="150000"/>
              </a:lnSpc>
              <a:buClr>
                <a:srgbClr val="000000"/>
              </a:buClr>
              <a:buSzPts val="1400"/>
              <a:defRPr sz="1400">
                <a:solidFill>
                  <a:srgbClr val="000000"/>
                </a:solidFill>
              </a:defRPr>
            </a:pPr>
            <a:r>
              <a:t>Recognise that your </a:t>
            </a:r>
            <a:r>
              <a:rPr b="1"/>
              <a:t>intent </a:t>
            </a:r>
            <a:r>
              <a:t>is less important than the </a:t>
            </a:r>
            <a:r>
              <a:rPr b="1"/>
              <a:t>impact</a:t>
            </a:r>
            <a:r>
              <a:t>.</a:t>
            </a:r>
          </a:p>
        </p:txBody>
      </p:sp>
      <p:sp>
        <p:nvSpPr>
          <p:cNvPr id="194" name="Shape 176"/>
          <p:cNvSpPr txBox="1"/>
          <p:nvPr>
            <p:ph type="title"/>
          </p:nvPr>
        </p:nvSpPr>
        <p:spPr>
          <a:xfrm>
            <a:off x="271449" y="1595200"/>
            <a:ext cx="8520602" cy="572702"/>
          </a:xfrm>
          <a:prstGeom prst="rect">
            <a:avLst/>
          </a:prstGeom>
        </p:spPr>
        <p:txBody>
          <a:bodyPr/>
          <a:lstStyle>
            <a:lvl1pPr algn="ctr" defTabSz="877822">
              <a:defRPr b="1" sz="2600"/>
            </a:lvl1pPr>
          </a:lstStyle>
          <a:p>
            <a:pPr/>
            <a:r>
              <a:t>What should I do if I get called out?</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98" name="Shape 181" descr="Shape 181"/>
          <p:cNvPicPr>
            <a:picLocks noChangeAspect="1"/>
          </p:cNvPicPr>
          <p:nvPr/>
        </p:nvPicPr>
        <p:blipFill>
          <a:blip r:embed="rId2">
            <a:alphaModFix amt="24000"/>
            <a:extLst/>
          </a:blip>
          <a:stretch>
            <a:fillRect/>
          </a:stretch>
        </p:blipFill>
        <p:spPr>
          <a:xfrm>
            <a:off x="0" y="8"/>
            <a:ext cx="9143998" cy="1642636"/>
          </a:xfrm>
          <a:prstGeom prst="rect">
            <a:avLst/>
          </a:prstGeom>
          <a:ln w="12700">
            <a:miter lim="400000"/>
          </a:ln>
        </p:spPr>
      </p:pic>
      <p:sp>
        <p:nvSpPr>
          <p:cNvPr id="199" name="Shape 182"/>
          <p:cNvSpPr txBox="1"/>
          <p:nvPr>
            <p:ph type="body" idx="1"/>
          </p:nvPr>
        </p:nvSpPr>
        <p:spPr>
          <a:xfrm>
            <a:off x="942899" y="2234400"/>
            <a:ext cx="7258202" cy="2909101"/>
          </a:xfrm>
          <a:prstGeom prst="rect">
            <a:avLst/>
          </a:prstGeom>
        </p:spPr>
        <p:txBody>
          <a:bodyPr/>
          <a:lstStyle/>
          <a:p>
            <a:pPr indent="-317500">
              <a:lnSpc>
                <a:spcPct val="150000"/>
              </a:lnSpc>
              <a:buClr>
                <a:srgbClr val="000000"/>
              </a:buClr>
              <a:buSzPts val="1400"/>
              <a:defRPr sz="1400">
                <a:solidFill>
                  <a:srgbClr val="000000"/>
                </a:solidFill>
              </a:defRPr>
            </a:pPr>
            <a:r>
              <a:t>These spaces give LGBTQ+ people a </a:t>
            </a:r>
            <a:r>
              <a:rPr b="1"/>
              <a:t>safe place</a:t>
            </a:r>
            <a:r>
              <a:t> to explore their identities and meet other people in the community.</a:t>
            </a:r>
          </a:p>
          <a:p>
            <a:pPr marL="1371600" indent="-317500">
              <a:lnSpc>
                <a:spcPct val="100000"/>
              </a:lnSpc>
              <a:buClr>
                <a:srgbClr val="000000"/>
              </a:buClr>
              <a:buSzPts val="1400"/>
              <a:defRPr sz="1400">
                <a:solidFill>
                  <a:srgbClr val="000000"/>
                </a:solidFill>
              </a:defRPr>
            </a:pPr>
            <a:r>
              <a:t>OU LGBTQ+ Society 	</a:t>
            </a:r>
            <a:r>
              <a:rPr b="1" sz="2000"/>
              <a:t>•</a:t>
            </a:r>
            <a:r>
              <a:t>    Oxford SU LGBTQ+ Campaign </a:t>
            </a:r>
          </a:p>
          <a:p>
            <a:pPr marL="1371600" indent="-317500">
              <a:lnSpc>
                <a:spcPct val="100000"/>
              </a:lnSpc>
              <a:buClr>
                <a:srgbClr val="000000"/>
              </a:buClr>
              <a:buSzPts val="1400"/>
              <a:defRPr sz="1400">
                <a:solidFill>
                  <a:srgbClr val="000000"/>
                </a:solidFill>
              </a:defRPr>
            </a:pPr>
            <a:r>
              <a:t>Rainbow Peers 		</a:t>
            </a:r>
            <a:r>
              <a:rPr sz="2000"/>
              <a:t>•</a:t>
            </a:r>
            <a:r>
              <a:t>    Your college LGBTQ+ rep(s)</a:t>
            </a:r>
          </a:p>
          <a:p>
            <a:pPr marL="1371600" indent="-317500">
              <a:lnSpc>
                <a:spcPct val="150000"/>
              </a:lnSpc>
              <a:buClr>
                <a:srgbClr val="000000"/>
              </a:buClr>
              <a:buSzPts val="1400"/>
              <a:defRPr sz="1400">
                <a:solidFill>
                  <a:srgbClr val="000000"/>
                </a:solidFill>
              </a:defRPr>
            </a:pPr>
            <a:r>
              <a:t>Queer Week 		</a:t>
            </a:r>
            <a:r>
              <a:rPr b="1" sz="2000"/>
              <a:t>•</a:t>
            </a:r>
            <a:r>
              <a:rPr sz="2000"/>
              <a:t>   </a:t>
            </a:r>
            <a:r>
              <a:t>Queerfest</a:t>
            </a:r>
          </a:p>
          <a:p>
            <a:pPr indent="-317500">
              <a:lnSpc>
                <a:spcPct val="150000"/>
              </a:lnSpc>
              <a:buClr>
                <a:srgbClr val="000000"/>
              </a:buClr>
              <a:buSzPts val="1400"/>
              <a:defRPr sz="1400">
                <a:solidFill>
                  <a:srgbClr val="000000"/>
                </a:solidFill>
              </a:defRPr>
            </a:pPr>
            <a:r>
              <a:t>Open to people who are </a:t>
            </a:r>
            <a:r>
              <a:rPr b="1"/>
              <a:t>questioning</a:t>
            </a:r>
            <a:r>
              <a:t>.</a:t>
            </a:r>
          </a:p>
          <a:p>
            <a:pPr indent="-317500">
              <a:lnSpc>
                <a:spcPct val="150000"/>
              </a:lnSpc>
              <a:buClr>
                <a:srgbClr val="000000"/>
              </a:buClr>
              <a:buSzPts val="1400"/>
              <a:defRPr sz="1400">
                <a:solidFill>
                  <a:srgbClr val="000000"/>
                </a:solidFill>
              </a:defRPr>
            </a:pPr>
            <a:r>
              <a:t>If you’re a cis straight person, be </a:t>
            </a:r>
            <a:r>
              <a:rPr b="1"/>
              <a:t>respectful</a:t>
            </a:r>
            <a:r>
              <a:t> that these spaces are </a:t>
            </a:r>
            <a:r>
              <a:rPr b="1"/>
              <a:t>primarily for LGBTQ+ people.</a:t>
            </a:r>
          </a:p>
        </p:txBody>
      </p:sp>
      <p:sp>
        <p:nvSpPr>
          <p:cNvPr id="200" name="Shape 183"/>
          <p:cNvSpPr txBox="1"/>
          <p:nvPr>
            <p:ph type="title"/>
          </p:nvPr>
        </p:nvSpPr>
        <p:spPr>
          <a:xfrm>
            <a:off x="271449" y="1595200"/>
            <a:ext cx="8520602" cy="572702"/>
          </a:xfrm>
          <a:prstGeom prst="rect">
            <a:avLst/>
          </a:prstGeom>
        </p:spPr>
        <p:txBody>
          <a:bodyPr/>
          <a:lstStyle>
            <a:lvl1pPr algn="ctr" defTabSz="877822">
              <a:defRPr b="1" sz="2600"/>
            </a:lvl1pPr>
          </a:lstStyle>
          <a:p>
            <a:pPr/>
            <a:r>
              <a:t>LGBTQ+ spaces in Oxford</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3" name="Shape 61"/>
          <p:cNvSpPr txBox="1"/>
          <p:nvPr>
            <p:ph type="body" sz="half" idx="1"/>
          </p:nvPr>
        </p:nvSpPr>
        <p:spPr>
          <a:xfrm>
            <a:off x="990748" y="2319350"/>
            <a:ext cx="7162504" cy="2245202"/>
          </a:xfrm>
          <a:prstGeom prst="rect">
            <a:avLst/>
          </a:prstGeom>
        </p:spPr>
        <p:txBody>
          <a:bodyPr/>
          <a:lstStyle/>
          <a:p>
            <a:pPr indent="-317500">
              <a:lnSpc>
                <a:spcPct val="200000"/>
              </a:lnSpc>
              <a:buClr>
                <a:srgbClr val="000000"/>
              </a:buClr>
              <a:buSzPts val="1400"/>
              <a:defRPr sz="1400">
                <a:solidFill>
                  <a:srgbClr val="000000"/>
                </a:solidFill>
              </a:defRPr>
            </a:pPr>
            <a:r>
              <a:t>Learn about what it means to be LGBTQ+ and common issues faced by the community.</a:t>
            </a:r>
          </a:p>
          <a:p>
            <a:pPr indent="-317500">
              <a:lnSpc>
                <a:spcPct val="200000"/>
              </a:lnSpc>
              <a:buClr>
                <a:srgbClr val="000000"/>
              </a:buClr>
              <a:buSzPts val="1400"/>
              <a:defRPr sz="1400">
                <a:solidFill>
                  <a:srgbClr val="000000"/>
                </a:solidFill>
              </a:defRPr>
            </a:pPr>
            <a:r>
              <a:t>Find out more about how you can support your LGBTQ+ friends.</a:t>
            </a:r>
          </a:p>
          <a:p>
            <a:pPr indent="-317500">
              <a:lnSpc>
                <a:spcPct val="200000"/>
              </a:lnSpc>
              <a:buClr>
                <a:srgbClr val="000000"/>
              </a:buClr>
              <a:buSzPts val="1400"/>
              <a:defRPr sz="1400">
                <a:solidFill>
                  <a:srgbClr val="000000"/>
                </a:solidFill>
              </a:defRPr>
            </a:pPr>
            <a:r>
              <a:t>Get information on LGBTQ+ resources, societies, and welfare within Oxford!</a:t>
            </a:r>
          </a:p>
          <a:p>
            <a:pPr indent="-317500">
              <a:lnSpc>
                <a:spcPct val="200000"/>
              </a:lnSpc>
              <a:buClr>
                <a:srgbClr val="000000"/>
              </a:buClr>
              <a:buSzPts val="1400"/>
              <a:defRPr sz="1400">
                <a:solidFill>
                  <a:srgbClr val="000000"/>
                </a:solidFill>
              </a:defRPr>
            </a:pPr>
            <a:r>
              <a:t>Not a debate on LGBTQ+ rights or the validity of identities. </a:t>
            </a:r>
          </a:p>
        </p:txBody>
      </p:sp>
      <p:pic>
        <p:nvPicPr>
          <p:cNvPr id="114" name="Shape 62" descr="Shape 62"/>
          <p:cNvPicPr>
            <a:picLocks noChangeAspect="1"/>
          </p:cNvPicPr>
          <p:nvPr/>
        </p:nvPicPr>
        <p:blipFill>
          <a:blip r:embed="rId2">
            <a:alphaModFix amt="24000"/>
            <a:extLst/>
          </a:blip>
          <a:stretch>
            <a:fillRect/>
          </a:stretch>
        </p:blipFill>
        <p:spPr>
          <a:xfrm>
            <a:off x="0" y="8"/>
            <a:ext cx="9143998" cy="1642636"/>
          </a:xfrm>
          <a:prstGeom prst="rect">
            <a:avLst/>
          </a:prstGeom>
          <a:ln w="12700">
            <a:miter lim="400000"/>
          </a:ln>
        </p:spPr>
      </p:pic>
      <p:sp>
        <p:nvSpPr>
          <p:cNvPr id="115" name="Shape 63"/>
          <p:cNvSpPr txBox="1"/>
          <p:nvPr>
            <p:ph type="title"/>
          </p:nvPr>
        </p:nvSpPr>
        <p:spPr>
          <a:xfrm>
            <a:off x="271449" y="1595200"/>
            <a:ext cx="8520602" cy="572702"/>
          </a:xfrm>
          <a:prstGeom prst="rect">
            <a:avLst/>
          </a:prstGeom>
        </p:spPr>
        <p:txBody>
          <a:bodyPr/>
          <a:lstStyle>
            <a:lvl1pPr algn="ctr" defTabSz="877822">
              <a:defRPr b="1" sz="2600"/>
            </a:lvl1pPr>
          </a:lstStyle>
          <a:p>
            <a:pPr/>
            <a:r>
              <a:t>Purpose </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02" name="Shape 188" descr="Shape 188"/>
          <p:cNvPicPr>
            <a:picLocks noChangeAspect="1"/>
          </p:cNvPicPr>
          <p:nvPr/>
        </p:nvPicPr>
        <p:blipFill>
          <a:blip r:embed="rId2">
            <a:alphaModFix amt="24000"/>
            <a:extLst/>
          </a:blip>
          <a:stretch>
            <a:fillRect/>
          </a:stretch>
        </p:blipFill>
        <p:spPr>
          <a:xfrm>
            <a:off x="0" y="8"/>
            <a:ext cx="9143998" cy="1642636"/>
          </a:xfrm>
          <a:prstGeom prst="rect">
            <a:avLst/>
          </a:prstGeom>
          <a:ln w="12700">
            <a:miter lim="400000"/>
          </a:ln>
        </p:spPr>
      </p:pic>
      <p:sp>
        <p:nvSpPr>
          <p:cNvPr id="203" name="Shape 189"/>
          <p:cNvSpPr txBox="1"/>
          <p:nvPr>
            <p:ph type="body" idx="1"/>
          </p:nvPr>
        </p:nvSpPr>
        <p:spPr>
          <a:xfrm>
            <a:off x="667599" y="2167899"/>
            <a:ext cx="7728302" cy="2762703"/>
          </a:xfrm>
          <a:prstGeom prst="rect">
            <a:avLst/>
          </a:prstGeom>
        </p:spPr>
        <p:txBody>
          <a:bodyPr/>
          <a:lstStyle/>
          <a:p>
            <a:pPr marL="0" indent="0" algn="ctr">
              <a:lnSpc>
                <a:spcPct val="150000"/>
              </a:lnSpc>
              <a:buSzTx/>
              <a:buNone/>
              <a:defRPr sz="1400">
                <a:solidFill>
                  <a:srgbClr val="000000"/>
                </a:solidFill>
              </a:defRPr>
            </a:pPr>
          </a:p>
          <a:p>
            <a:pPr marL="0" indent="0" algn="ctr">
              <a:lnSpc>
                <a:spcPct val="150000"/>
              </a:lnSpc>
              <a:buSzTx/>
              <a:buNone/>
              <a:defRPr sz="1600">
                <a:solidFill>
                  <a:srgbClr val="000000"/>
                </a:solidFill>
              </a:defRPr>
            </a:pPr>
            <a:r>
              <a:t>You buy a new jacket and when your friend Stephen sees it he says “that’s so gay”. Stephen later uses a homophobic slur casually as an insult. When you point out that this word is homophobic and can be offensive, he says “my gay friend says it’s fine, and anyway, I’m an ally.” </a:t>
            </a:r>
          </a:p>
        </p:txBody>
      </p:sp>
      <p:sp>
        <p:nvSpPr>
          <p:cNvPr id="204" name="Shape 190"/>
          <p:cNvSpPr txBox="1"/>
          <p:nvPr>
            <p:ph type="title"/>
          </p:nvPr>
        </p:nvSpPr>
        <p:spPr>
          <a:xfrm>
            <a:off x="271449" y="1595200"/>
            <a:ext cx="8520602" cy="572702"/>
          </a:xfrm>
          <a:prstGeom prst="rect">
            <a:avLst/>
          </a:prstGeom>
        </p:spPr>
        <p:txBody>
          <a:bodyPr/>
          <a:lstStyle>
            <a:lvl1pPr algn="ctr" defTabSz="877822">
              <a:defRPr b="1" sz="2600"/>
            </a:lvl1pPr>
          </a:lstStyle>
          <a:p>
            <a:pPr/>
            <a:r>
              <a:t>Scenario 1 </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06" name="Shape 195" descr="Shape 195"/>
          <p:cNvPicPr>
            <a:picLocks noChangeAspect="1"/>
          </p:cNvPicPr>
          <p:nvPr/>
        </p:nvPicPr>
        <p:blipFill>
          <a:blip r:embed="rId2">
            <a:alphaModFix amt="24000"/>
            <a:extLst/>
          </a:blip>
          <a:stretch>
            <a:fillRect/>
          </a:stretch>
        </p:blipFill>
        <p:spPr>
          <a:xfrm>
            <a:off x="0" y="8"/>
            <a:ext cx="9143998" cy="1642636"/>
          </a:xfrm>
          <a:prstGeom prst="rect">
            <a:avLst/>
          </a:prstGeom>
          <a:ln w="12700">
            <a:miter lim="400000"/>
          </a:ln>
        </p:spPr>
      </p:pic>
      <p:sp>
        <p:nvSpPr>
          <p:cNvPr id="207" name="Shape 196"/>
          <p:cNvSpPr txBox="1"/>
          <p:nvPr>
            <p:ph type="body" idx="1"/>
          </p:nvPr>
        </p:nvSpPr>
        <p:spPr>
          <a:xfrm>
            <a:off x="667599" y="2167899"/>
            <a:ext cx="7728302" cy="2762703"/>
          </a:xfrm>
          <a:prstGeom prst="rect">
            <a:avLst/>
          </a:prstGeom>
        </p:spPr>
        <p:txBody>
          <a:bodyPr/>
          <a:lstStyle/>
          <a:p>
            <a:pPr marL="0" indent="0" algn="ctr">
              <a:lnSpc>
                <a:spcPct val="150000"/>
              </a:lnSpc>
              <a:buSzTx/>
              <a:buNone/>
              <a:defRPr sz="1600">
                <a:solidFill>
                  <a:srgbClr val="000000"/>
                </a:solidFill>
              </a:defRPr>
            </a:pPr>
          </a:p>
          <a:p>
            <a:pPr marL="0" indent="0" algn="ctr">
              <a:lnSpc>
                <a:spcPct val="150000"/>
              </a:lnSpc>
              <a:buSzTx/>
              <a:buNone/>
              <a:defRPr sz="1600">
                <a:solidFill>
                  <a:srgbClr val="000000"/>
                </a:solidFill>
              </a:defRPr>
            </a:pPr>
          </a:p>
          <a:p>
            <a:pPr marL="0" indent="0" algn="ctr">
              <a:lnSpc>
                <a:spcPct val="150000"/>
              </a:lnSpc>
              <a:buSzTx/>
              <a:buNone/>
              <a:defRPr sz="1600">
                <a:solidFill>
                  <a:srgbClr val="000000"/>
                </a:solidFill>
              </a:defRPr>
            </a:pPr>
            <a:r>
              <a:t>You are speaking to a friend from your college, Ben, when he brings up Ella, who is asexual. He says “That’s not really an identity. She just needs to meet the right guy”.</a:t>
            </a:r>
          </a:p>
        </p:txBody>
      </p:sp>
      <p:sp>
        <p:nvSpPr>
          <p:cNvPr id="208" name="Shape 197"/>
          <p:cNvSpPr txBox="1"/>
          <p:nvPr>
            <p:ph type="title"/>
          </p:nvPr>
        </p:nvSpPr>
        <p:spPr>
          <a:xfrm>
            <a:off x="271449" y="1595200"/>
            <a:ext cx="8520602" cy="572702"/>
          </a:xfrm>
          <a:prstGeom prst="rect">
            <a:avLst/>
          </a:prstGeom>
        </p:spPr>
        <p:txBody>
          <a:bodyPr/>
          <a:lstStyle>
            <a:lvl1pPr algn="ctr" defTabSz="877822">
              <a:defRPr b="1" sz="2600"/>
            </a:lvl1pPr>
          </a:lstStyle>
          <a:p>
            <a:pPr/>
            <a:r>
              <a:t>Scenario 2 </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10" name="Shape 202" descr="Shape 202"/>
          <p:cNvPicPr>
            <a:picLocks noChangeAspect="1"/>
          </p:cNvPicPr>
          <p:nvPr/>
        </p:nvPicPr>
        <p:blipFill>
          <a:blip r:embed="rId2">
            <a:alphaModFix amt="24000"/>
            <a:extLst/>
          </a:blip>
          <a:stretch>
            <a:fillRect/>
          </a:stretch>
        </p:blipFill>
        <p:spPr>
          <a:xfrm>
            <a:off x="0" y="8"/>
            <a:ext cx="9143998" cy="1642636"/>
          </a:xfrm>
          <a:prstGeom prst="rect">
            <a:avLst/>
          </a:prstGeom>
          <a:ln w="12700">
            <a:miter lim="400000"/>
          </a:ln>
        </p:spPr>
      </p:pic>
      <p:sp>
        <p:nvSpPr>
          <p:cNvPr id="211" name="Shape 203"/>
          <p:cNvSpPr txBox="1"/>
          <p:nvPr>
            <p:ph type="body" idx="1"/>
          </p:nvPr>
        </p:nvSpPr>
        <p:spPr>
          <a:xfrm>
            <a:off x="667599" y="2167899"/>
            <a:ext cx="7728302" cy="2762703"/>
          </a:xfrm>
          <a:prstGeom prst="rect">
            <a:avLst/>
          </a:prstGeom>
        </p:spPr>
        <p:txBody>
          <a:bodyPr/>
          <a:lstStyle/>
          <a:p>
            <a:pPr marL="0" indent="0" algn="ctr">
              <a:lnSpc>
                <a:spcPct val="150000"/>
              </a:lnSpc>
              <a:buSzTx/>
              <a:buNone/>
              <a:defRPr sz="1600">
                <a:solidFill>
                  <a:srgbClr val="000000"/>
                </a:solidFill>
              </a:defRPr>
            </a:pPr>
          </a:p>
          <a:p>
            <a:pPr marL="0" indent="0" algn="ctr">
              <a:lnSpc>
                <a:spcPct val="150000"/>
              </a:lnSpc>
              <a:buSzTx/>
              <a:buNone/>
              <a:defRPr sz="1600">
                <a:solidFill>
                  <a:srgbClr val="000000"/>
                </a:solidFill>
              </a:defRPr>
            </a:pPr>
          </a:p>
          <a:p>
            <a:pPr marL="0" indent="0" algn="ctr">
              <a:lnSpc>
                <a:spcPct val="150000"/>
              </a:lnSpc>
              <a:buSzTx/>
              <a:buNone/>
              <a:defRPr sz="1600">
                <a:solidFill>
                  <a:srgbClr val="000000"/>
                </a:solidFill>
              </a:defRPr>
            </a:pPr>
            <a:r>
              <a:t>Aditya is non-binary and uses they/them pronouns. While you are speaking about them to your friend Ryan, Ryan points out that you have just misgendered Aditya accidentally.</a:t>
            </a:r>
          </a:p>
        </p:txBody>
      </p:sp>
      <p:sp>
        <p:nvSpPr>
          <p:cNvPr id="212" name="Shape 204"/>
          <p:cNvSpPr txBox="1"/>
          <p:nvPr>
            <p:ph type="title"/>
          </p:nvPr>
        </p:nvSpPr>
        <p:spPr>
          <a:xfrm>
            <a:off x="271449" y="1595200"/>
            <a:ext cx="8520602" cy="572702"/>
          </a:xfrm>
          <a:prstGeom prst="rect">
            <a:avLst/>
          </a:prstGeom>
        </p:spPr>
        <p:txBody>
          <a:bodyPr/>
          <a:lstStyle>
            <a:lvl1pPr algn="ctr" defTabSz="877822">
              <a:defRPr b="1" sz="2600"/>
            </a:lvl1pPr>
          </a:lstStyle>
          <a:p>
            <a:pPr/>
            <a:r>
              <a:t>Scenario 3 </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14" name="Shape 209" descr="Shape 209"/>
          <p:cNvPicPr>
            <a:picLocks noChangeAspect="1"/>
          </p:cNvPicPr>
          <p:nvPr/>
        </p:nvPicPr>
        <p:blipFill>
          <a:blip r:embed="rId2">
            <a:alphaModFix amt="24000"/>
            <a:extLst/>
          </a:blip>
          <a:stretch>
            <a:fillRect/>
          </a:stretch>
        </p:blipFill>
        <p:spPr>
          <a:xfrm>
            <a:off x="0" y="8"/>
            <a:ext cx="9143998" cy="1642636"/>
          </a:xfrm>
          <a:prstGeom prst="rect">
            <a:avLst/>
          </a:prstGeom>
          <a:ln w="12700">
            <a:miter lim="400000"/>
          </a:ln>
        </p:spPr>
      </p:pic>
      <p:sp>
        <p:nvSpPr>
          <p:cNvPr id="215" name="Shape 211"/>
          <p:cNvSpPr txBox="1"/>
          <p:nvPr>
            <p:ph type="title"/>
          </p:nvPr>
        </p:nvSpPr>
        <p:spPr>
          <a:xfrm>
            <a:off x="271449" y="1595200"/>
            <a:ext cx="8520602" cy="572702"/>
          </a:xfrm>
          <a:prstGeom prst="rect">
            <a:avLst/>
          </a:prstGeom>
        </p:spPr>
        <p:txBody>
          <a:bodyPr/>
          <a:lstStyle>
            <a:lvl1pPr algn="ctr" defTabSz="877822">
              <a:defRPr b="1" sz="2600"/>
            </a:lvl1pPr>
          </a:lstStyle>
          <a:p>
            <a:pPr/>
            <a:r>
              <a:t>Questions</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7" name="Shape 68"/>
          <p:cNvSpPr txBox="1"/>
          <p:nvPr>
            <p:ph type="body" sz="quarter" idx="1"/>
          </p:nvPr>
        </p:nvSpPr>
        <p:spPr>
          <a:xfrm>
            <a:off x="1004500" y="2243425"/>
            <a:ext cx="2978402" cy="2261402"/>
          </a:xfrm>
          <a:prstGeom prst="rect">
            <a:avLst/>
          </a:prstGeom>
        </p:spPr>
        <p:txBody>
          <a:bodyPr/>
          <a:lstStyle/>
          <a:p>
            <a:pPr indent="-317500">
              <a:lnSpc>
                <a:spcPct val="200000"/>
              </a:lnSpc>
              <a:buClr>
                <a:srgbClr val="000000"/>
              </a:buClr>
              <a:buSzPts val="1400"/>
              <a:buFontTx/>
              <a:buAutoNum type="arabicPeriod" startAt="1"/>
              <a:defRPr sz="1400">
                <a:solidFill>
                  <a:srgbClr val="000000"/>
                </a:solidFill>
              </a:defRPr>
            </a:pPr>
            <a:r>
              <a:t>Definitions of LGBTQ+ </a:t>
            </a:r>
          </a:p>
          <a:p>
            <a:pPr indent="-317500">
              <a:lnSpc>
                <a:spcPct val="200000"/>
              </a:lnSpc>
              <a:buClr>
                <a:srgbClr val="000000"/>
              </a:buClr>
              <a:buSzPts val="1400"/>
              <a:buFontTx/>
              <a:buAutoNum type="arabicPeriod" startAt="1"/>
              <a:defRPr sz="1400">
                <a:solidFill>
                  <a:srgbClr val="000000"/>
                </a:solidFill>
              </a:defRPr>
            </a:pPr>
            <a:r>
              <a:t>Gender</a:t>
            </a:r>
          </a:p>
          <a:p>
            <a:pPr indent="-317500">
              <a:lnSpc>
                <a:spcPct val="200000"/>
              </a:lnSpc>
              <a:buClr>
                <a:srgbClr val="000000"/>
              </a:buClr>
              <a:buSzPts val="1400"/>
              <a:buFontTx/>
              <a:buAutoNum type="arabicPeriod" startAt="1"/>
              <a:defRPr sz="1400">
                <a:solidFill>
                  <a:srgbClr val="000000"/>
                </a:solidFill>
              </a:defRPr>
            </a:pPr>
            <a:r>
              <a:t>Attraction </a:t>
            </a:r>
          </a:p>
          <a:p>
            <a:pPr indent="-317500">
              <a:lnSpc>
                <a:spcPct val="200000"/>
              </a:lnSpc>
              <a:buClr>
                <a:srgbClr val="000000"/>
              </a:buClr>
              <a:buSzPts val="1400"/>
              <a:buFontTx/>
              <a:buAutoNum type="arabicPeriod" startAt="1"/>
              <a:defRPr sz="1400">
                <a:solidFill>
                  <a:srgbClr val="000000"/>
                </a:solidFill>
              </a:defRPr>
            </a:pPr>
            <a:r>
              <a:t>Coming Out </a:t>
            </a:r>
          </a:p>
          <a:p>
            <a:pPr indent="-317500">
              <a:lnSpc>
                <a:spcPct val="200000"/>
              </a:lnSpc>
              <a:buClr>
                <a:srgbClr val="000000"/>
              </a:buClr>
              <a:buSzPts val="1400"/>
              <a:buFontTx/>
              <a:buAutoNum type="arabicPeriod" startAt="1"/>
              <a:defRPr sz="1400">
                <a:solidFill>
                  <a:srgbClr val="000000"/>
                </a:solidFill>
              </a:defRPr>
            </a:pPr>
            <a:r>
              <a:t>Discrimination </a:t>
            </a:r>
          </a:p>
        </p:txBody>
      </p:sp>
      <p:pic>
        <p:nvPicPr>
          <p:cNvPr id="118" name="Shape 69" descr="Shape 69"/>
          <p:cNvPicPr>
            <a:picLocks noChangeAspect="1"/>
          </p:cNvPicPr>
          <p:nvPr/>
        </p:nvPicPr>
        <p:blipFill>
          <a:blip r:embed="rId2">
            <a:alphaModFix amt="24000"/>
            <a:extLst/>
          </a:blip>
          <a:stretch>
            <a:fillRect/>
          </a:stretch>
        </p:blipFill>
        <p:spPr>
          <a:xfrm>
            <a:off x="0" y="8"/>
            <a:ext cx="9143998" cy="1642636"/>
          </a:xfrm>
          <a:prstGeom prst="rect">
            <a:avLst/>
          </a:prstGeom>
          <a:ln w="12700">
            <a:miter lim="400000"/>
          </a:ln>
        </p:spPr>
      </p:pic>
      <p:sp>
        <p:nvSpPr>
          <p:cNvPr id="119" name="Shape 70"/>
          <p:cNvSpPr txBox="1"/>
          <p:nvPr>
            <p:ph type="title"/>
          </p:nvPr>
        </p:nvSpPr>
        <p:spPr>
          <a:xfrm>
            <a:off x="264574" y="1548498"/>
            <a:ext cx="8520602" cy="572702"/>
          </a:xfrm>
          <a:prstGeom prst="rect">
            <a:avLst/>
          </a:prstGeom>
        </p:spPr>
        <p:txBody>
          <a:bodyPr/>
          <a:lstStyle>
            <a:lvl1pPr algn="ctr" defTabSz="877822">
              <a:defRPr b="1" sz="2600"/>
            </a:lvl1pPr>
          </a:lstStyle>
          <a:p>
            <a:pPr/>
            <a:r>
              <a:t>Structure</a:t>
            </a:r>
          </a:p>
        </p:txBody>
      </p:sp>
      <p:sp>
        <p:nvSpPr>
          <p:cNvPr id="120" name="Shape 71"/>
          <p:cNvSpPr txBox="1"/>
          <p:nvPr/>
        </p:nvSpPr>
        <p:spPr>
          <a:xfrm>
            <a:off x="4624799" y="2243425"/>
            <a:ext cx="2978402" cy="1944300"/>
          </a:xfrm>
          <a:prstGeom prst="rect">
            <a:avLst/>
          </a:prstGeom>
          <a:ln w="12700">
            <a:miter lim="400000"/>
          </a:ln>
          <a:extLst>
            <a:ext uri="{C572A759-6A51-4108-AA02-DFA0A04FC94B}">
              <ma14:wrappingTextBoxFlag xmlns:ma14="http://schemas.microsoft.com/office/mac/drawingml/2011/main" val="1"/>
            </a:ext>
          </a:extLst>
        </p:spPr>
        <p:txBody>
          <a:bodyPr lIns="91423" tIns="91423" rIns="91423" bIns="91423">
            <a:normAutofit fontScale="100000" lnSpcReduction="0"/>
          </a:bodyPr>
          <a:lstStyle/>
          <a:p>
            <a:pPr>
              <a:lnSpc>
                <a:spcPct val="200000"/>
              </a:lnSpc>
            </a:pPr>
            <a:r>
              <a:t>6.    Privilege </a:t>
            </a:r>
          </a:p>
          <a:p>
            <a:pPr>
              <a:lnSpc>
                <a:spcPct val="200000"/>
              </a:lnSpc>
            </a:pPr>
            <a:r>
              <a:t>7.    Allyship </a:t>
            </a:r>
          </a:p>
          <a:p>
            <a:pPr>
              <a:lnSpc>
                <a:spcPct val="200000"/>
              </a:lnSpc>
            </a:pPr>
            <a:r>
              <a:t>8.    LGBTQ+ spaces in Oxford </a:t>
            </a:r>
          </a:p>
          <a:p>
            <a:pPr>
              <a:lnSpc>
                <a:spcPct val="200000"/>
              </a:lnSpc>
            </a:pPr>
            <a:r>
              <a:t>9.    Scenarios </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22" name="Shape 76" descr="Shape 76"/>
          <p:cNvPicPr>
            <a:picLocks noChangeAspect="1"/>
          </p:cNvPicPr>
          <p:nvPr/>
        </p:nvPicPr>
        <p:blipFill>
          <a:blip r:embed="rId2">
            <a:alphaModFix amt="24000"/>
            <a:extLst/>
          </a:blip>
          <a:stretch>
            <a:fillRect/>
          </a:stretch>
        </p:blipFill>
        <p:spPr>
          <a:xfrm>
            <a:off x="0" y="8"/>
            <a:ext cx="9143998" cy="1642636"/>
          </a:xfrm>
          <a:prstGeom prst="rect">
            <a:avLst/>
          </a:prstGeom>
          <a:ln w="12700">
            <a:miter lim="400000"/>
          </a:ln>
        </p:spPr>
      </p:pic>
      <p:sp>
        <p:nvSpPr>
          <p:cNvPr id="123" name="Shape 78"/>
          <p:cNvSpPr txBox="1"/>
          <p:nvPr>
            <p:ph type="title"/>
          </p:nvPr>
        </p:nvSpPr>
        <p:spPr>
          <a:xfrm>
            <a:off x="271449" y="1595200"/>
            <a:ext cx="8520602" cy="572702"/>
          </a:xfrm>
          <a:prstGeom prst="rect">
            <a:avLst/>
          </a:prstGeom>
        </p:spPr>
        <p:txBody>
          <a:bodyPr/>
          <a:lstStyle>
            <a:lvl1pPr algn="ctr" defTabSz="877822">
              <a:defRPr b="1" sz="2600"/>
            </a:lvl1pPr>
          </a:lstStyle>
          <a:p>
            <a:pPr/>
            <a:r>
              <a:t>What does LGBTQ+ mean? </a:t>
            </a:r>
          </a:p>
        </p:txBody>
      </p:sp>
      <p:sp>
        <p:nvSpPr>
          <p:cNvPr id="124" name="Shape 77"/>
          <p:cNvSpPr txBox="1"/>
          <p:nvPr>
            <p:ph type="body" sz="quarter" idx="1"/>
          </p:nvPr>
        </p:nvSpPr>
        <p:spPr>
          <a:xfrm>
            <a:off x="979100" y="2370425"/>
            <a:ext cx="2492527" cy="2261402"/>
          </a:xfrm>
          <a:prstGeom prst="rect">
            <a:avLst/>
          </a:prstGeom>
        </p:spPr>
        <p:txBody>
          <a:bodyPr/>
          <a:lstStyle/>
          <a:p>
            <a:pPr marL="0" indent="0">
              <a:lnSpc>
                <a:spcPct val="200000"/>
              </a:lnSpc>
              <a:buSzTx/>
              <a:buNone/>
              <a:defRPr sz="1400">
                <a:solidFill>
                  <a:srgbClr val="000000"/>
                </a:solidFill>
              </a:defRPr>
            </a:pPr>
            <a:r>
              <a:t>Lesbian</a:t>
            </a:r>
          </a:p>
          <a:p>
            <a:pPr marL="0" indent="0">
              <a:lnSpc>
                <a:spcPct val="200000"/>
              </a:lnSpc>
              <a:buSzTx/>
              <a:buNone/>
              <a:defRPr sz="1400">
                <a:solidFill>
                  <a:srgbClr val="000000"/>
                </a:solidFill>
              </a:defRPr>
            </a:pPr>
            <a:r>
              <a:t>Bisexual/biromanic </a:t>
            </a:r>
          </a:p>
          <a:p>
            <a:pPr marL="0" indent="0">
              <a:lnSpc>
                <a:spcPct val="200000"/>
              </a:lnSpc>
              <a:buSzTx/>
              <a:buNone/>
              <a:defRPr sz="1400">
                <a:solidFill>
                  <a:srgbClr val="000000"/>
                </a:solidFill>
              </a:defRPr>
            </a:pPr>
            <a:r>
              <a:t>Demisexual/demiromantic</a:t>
            </a:r>
          </a:p>
          <a:p>
            <a:pPr marL="0" indent="0">
              <a:lnSpc>
                <a:spcPct val="200000"/>
              </a:lnSpc>
              <a:buSzTx/>
              <a:buNone/>
              <a:defRPr sz="1400">
                <a:solidFill>
                  <a:srgbClr val="000000"/>
                </a:solidFill>
              </a:defRPr>
            </a:pPr>
            <a:r>
              <a:t>Intersex </a:t>
            </a:r>
          </a:p>
        </p:txBody>
      </p:sp>
      <p:sp>
        <p:nvSpPr>
          <p:cNvPr id="125" name="Shape 77"/>
          <p:cNvSpPr txBox="1"/>
          <p:nvPr/>
        </p:nvSpPr>
        <p:spPr>
          <a:xfrm>
            <a:off x="3605493" y="2370425"/>
            <a:ext cx="2492528" cy="2261402"/>
          </a:xfrm>
          <a:prstGeom prst="rect">
            <a:avLst/>
          </a:prstGeom>
          <a:ln w="12700">
            <a:miter lim="400000"/>
          </a:ln>
          <a:extLst>
            <a:ext uri="{C572A759-6A51-4108-AA02-DFA0A04FC94B}">
              <ma14:wrappingTextBoxFlag xmlns:ma14="http://schemas.microsoft.com/office/mac/drawingml/2011/main" val="1"/>
            </a:ext>
          </a:extLst>
        </p:spPr>
        <p:txBody>
          <a:bodyPr lIns="91423" tIns="91423" rIns="91423" bIns="91423">
            <a:normAutofit fontScale="100000" lnSpcReduction="0"/>
          </a:bodyPr>
          <a:lstStyle/>
          <a:p>
            <a:pPr>
              <a:lnSpc>
                <a:spcPct val="200000"/>
              </a:lnSpc>
            </a:pPr>
            <a:r>
              <a:t>Gay</a:t>
            </a:r>
          </a:p>
          <a:p>
            <a:pPr>
              <a:lnSpc>
                <a:spcPct val="200000"/>
              </a:lnSpc>
            </a:pPr>
            <a:r>
              <a:t>Transgender</a:t>
            </a:r>
          </a:p>
          <a:p>
            <a:pPr>
              <a:lnSpc>
                <a:spcPct val="200000"/>
              </a:lnSpc>
            </a:pPr>
            <a:r>
              <a:t>Questioning</a:t>
            </a:r>
          </a:p>
          <a:p>
            <a:pPr>
              <a:lnSpc>
                <a:spcPct val="200000"/>
              </a:lnSpc>
            </a:pPr>
            <a:r>
              <a:t>Pansexual/panromantic</a:t>
            </a:r>
          </a:p>
        </p:txBody>
      </p:sp>
      <p:sp>
        <p:nvSpPr>
          <p:cNvPr id="126" name="Shape 77"/>
          <p:cNvSpPr txBox="1"/>
          <p:nvPr/>
        </p:nvSpPr>
        <p:spPr>
          <a:xfrm>
            <a:off x="6181087" y="2370425"/>
            <a:ext cx="2492527" cy="2261402"/>
          </a:xfrm>
          <a:prstGeom prst="rect">
            <a:avLst/>
          </a:prstGeom>
          <a:ln w="12700">
            <a:miter lim="400000"/>
          </a:ln>
          <a:extLst>
            <a:ext uri="{C572A759-6A51-4108-AA02-DFA0A04FC94B}">
              <ma14:wrappingTextBoxFlag xmlns:ma14="http://schemas.microsoft.com/office/mac/drawingml/2011/main" val="1"/>
            </a:ext>
          </a:extLst>
        </p:spPr>
        <p:txBody>
          <a:bodyPr lIns="91423" tIns="91423" rIns="91423" bIns="91423">
            <a:normAutofit fontScale="100000" lnSpcReduction="0"/>
          </a:bodyPr>
          <a:lstStyle/>
          <a:p>
            <a:pPr>
              <a:lnSpc>
                <a:spcPct val="200000"/>
              </a:lnSpc>
            </a:pPr>
            <a:r>
              <a:t>Asexual</a:t>
            </a:r>
          </a:p>
          <a:p>
            <a:pPr>
              <a:lnSpc>
                <a:spcPct val="200000"/>
              </a:lnSpc>
            </a:pPr>
            <a:r>
              <a:t>Aromantic</a:t>
            </a:r>
          </a:p>
          <a:p>
            <a:pPr>
              <a:lnSpc>
                <a:spcPct val="200000"/>
              </a:lnSpc>
            </a:pPr>
            <a:r>
              <a:t>Non-binary</a:t>
            </a:r>
          </a:p>
          <a:p>
            <a:pPr>
              <a:lnSpc>
                <a:spcPct val="200000"/>
              </a:lnSpc>
            </a:pPr>
            <a:r>
              <a:t>Queer</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28" name="Shape 83" descr="Shape 83"/>
          <p:cNvPicPr>
            <a:picLocks noChangeAspect="1"/>
          </p:cNvPicPr>
          <p:nvPr/>
        </p:nvPicPr>
        <p:blipFill>
          <a:blip r:embed="rId3">
            <a:alphaModFix amt="24000"/>
            <a:extLst/>
          </a:blip>
          <a:stretch>
            <a:fillRect/>
          </a:stretch>
        </p:blipFill>
        <p:spPr>
          <a:xfrm>
            <a:off x="0" y="8"/>
            <a:ext cx="9143998" cy="1642636"/>
          </a:xfrm>
          <a:prstGeom prst="rect">
            <a:avLst/>
          </a:prstGeom>
          <a:ln w="12700">
            <a:miter lim="400000"/>
          </a:ln>
        </p:spPr>
      </p:pic>
      <p:sp>
        <p:nvSpPr>
          <p:cNvPr id="129" name="Shape 84"/>
          <p:cNvSpPr txBox="1"/>
          <p:nvPr>
            <p:ph type="body" idx="1"/>
          </p:nvPr>
        </p:nvSpPr>
        <p:spPr>
          <a:xfrm>
            <a:off x="942899" y="2167900"/>
            <a:ext cx="7258202" cy="2598600"/>
          </a:xfrm>
          <a:prstGeom prst="rect">
            <a:avLst/>
          </a:prstGeom>
        </p:spPr>
        <p:txBody>
          <a:bodyPr/>
          <a:lstStyle/>
          <a:p>
            <a:pPr indent="-317500">
              <a:lnSpc>
                <a:spcPct val="200000"/>
              </a:lnSpc>
              <a:buClr>
                <a:srgbClr val="000000"/>
              </a:buClr>
              <a:buSzPts val="1400"/>
              <a:defRPr sz="1400">
                <a:solidFill>
                  <a:srgbClr val="000000"/>
                </a:solidFill>
              </a:defRPr>
            </a:pPr>
            <a:r>
              <a:t>A personal sense of one’s </a:t>
            </a:r>
            <a:r>
              <a:rPr b="1"/>
              <a:t>identity</a:t>
            </a:r>
            <a:r>
              <a:t>.</a:t>
            </a:r>
          </a:p>
          <a:p>
            <a:pPr indent="-317500">
              <a:lnSpc>
                <a:spcPct val="200000"/>
              </a:lnSpc>
              <a:buClr>
                <a:srgbClr val="000000"/>
              </a:buClr>
              <a:buSzPts val="1400"/>
              <a:defRPr sz="1400">
                <a:solidFill>
                  <a:srgbClr val="000000"/>
                </a:solidFill>
              </a:defRPr>
            </a:pPr>
            <a:r>
              <a:t>Doesn’t necessarily align with someone’s </a:t>
            </a:r>
            <a:r>
              <a:rPr b="1"/>
              <a:t>sex</a:t>
            </a:r>
            <a:r>
              <a:t>.</a:t>
            </a:r>
          </a:p>
          <a:p>
            <a:pPr indent="-317500">
              <a:lnSpc>
                <a:spcPct val="200000"/>
              </a:lnSpc>
              <a:buClr>
                <a:srgbClr val="000000"/>
              </a:buClr>
              <a:buSzPts val="1400"/>
              <a:defRPr b="1" sz="1400">
                <a:solidFill>
                  <a:srgbClr val="000000"/>
                </a:solidFill>
              </a:defRPr>
            </a:pPr>
            <a:r>
              <a:t>Sex</a:t>
            </a:r>
            <a:r>
              <a:rPr b="0"/>
              <a:t> is assigned at birth on the basis of </a:t>
            </a:r>
            <a:r>
              <a:t>physical characteristics</a:t>
            </a:r>
            <a:r>
              <a:rPr b="0"/>
              <a:t>.</a:t>
            </a:r>
          </a:p>
          <a:p>
            <a:pPr indent="-317500">
              <a:lnSpc>
                <a:spcPct val="200000"/>
              </a:lnSpc>
              <a:buClr>
                <a:srgbClr val="000000"/>
              </a:buClr>
              <a:buSzPts val="1400"/>
              <a:defRPr sz="1400">
                <a:solidFill>
                  <a:srgbClr val="000000"/>
                </a:solidFill>
              </a:defRPr>
            </a:pPr>
            <a:r>
              <a:t>Someone whose gender is different from their sex is called </a:t>
            </a:r>
            <a:r>
              <a:rPr b="1"/>
              <a:t>transgender</a:t>
            </a:r>
            <a:r>
              <a:t>, or trans. </a:t>
            </a:r>
          </a:p>
          <a:p>
            <a:pPr indent="-317500">
              <a:lnSpc>
                <a:spcPct val="200000"/>
              </a:lnSpc>
              <a:buClr>
                <a:srgbClr val="000000"/>
              </a:buClr>
              <a:buSzPts val="1400"/>
              <a:defRPr sz="1400">
                <a:solidFill>
                  <a:srgbClr val="000000"/>
                </a:solidFill>
              </a:defRPr>
            </a:pPr>
            <a:r>
              <a:t>Someone whose gender is the same as their sex is called </a:t>
            </a:r>
            <a:r>
              <a:rPr b="1"/>
              <a:t>cisgender</a:t>
            </a:r>
            <a:r>
              <a:t>, or cis. </a:t>
            </a:r>
          </a:p>
          <a:p>
            <a:pPr indent="-317500">
              <a:lnSpc>
                <a:spcPct val="200000"/>
              </a:lnSpc>
              <a:buClr>
                <a:srgbClr val="000000"/>
              </a:buClr>
              <a:buSzPts val="1400"/>
              <a:defRPr sz="1400">
                <a:solidFill>
                  <a:srgbClr val="000000"/>
                </a:solidFill>
              </a:defRPr>
            </a:pPr>
            <a:r>
              <a:t>Gender isn’t a </a:t>
            </a:r>
            <a:r>
              <a:rPr b="1"/>
              <a:t>binary</a:t>
            </a:r>
            <a:r>
              <a:t>, and every gender deserves respect! </a:t>
            </a:r>
          </a:p>
        </p:txBody>
      </p:sp>
      <p:sp>
        <p:nvSpPr>
          <p:cNvPr id="130" name="Shape 85"/>
          <p:cNvSpPr txBox="1"/>
          <p:nvPr>
            <p:ph type="title"/>
          </p:nvPr>
        </p:nvSpPr>
        <p:spPr>
          <a:xfrm>
            <a:off x="271449" y="1595200"/>
            <a:ext cx="8520602" cy="572702"/>
          </a:xfrm>
          <a:prstGeom prst="rect">
            <a:avLst/>
          </a:prstGeom>
        </p:spPr>
        <p:txBody>
          <a:bodyPr/>
          <a:lstStyle>
            <a:lvl1pPr algn="ctr" defTabSz="877822">
              <a:defRPr b="1" sz="2600"/>
            </a:lvl1pPr>
          </a:lstStyle>
          <a:p>
            <a:pPr/>
            <a:r>
              <a:t>What is gender?</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34" name="Shape 90" descr="Shape 90"/>
          <p:cNvPicPr>
            <a:picLocks noChangeAspect="1"/>
          </p:cNvPicPr>
          <p:nvPr/>
        </p:nvPicPr>
        <p:blipFill>
          <a:blip r:embed="rId3">
            <a:alphaModFix amt="24000"/>
            <a:extLst/>
          </a:blip>
          <a:stretch>
            <a:fillRect/>
          </a:stretch>
        </p:blipFill>
        <p:spPr>
          <a:xfrm>
            <a:off x="0" y="8"/>
            <a:ext cx="9143998" cy="1642636"/>
          </a:xfrm>
          <a:prstGeom prst="rect">
            <a:avLst/>
          </a:prstGeom>
          <a:ln w="12700">
            <a:miter lim="400000"/>
          </a:ln>
        </p:spPr>
      </p:pic>
      <p:sp>
        <p:nvSpPr>
          <p:cNvPr id="135" name="Shape 91"/>
          <p:cNvSpPr txBox="1"/>
          <p:nvPr>
            <p:ph type="body" sz="half" idx="1"/>
          </p:nvPr>
        </p:nvSpPr>
        <p:spPr>
          <a:xfrm>
            <a:off x="539574" y="2275175"/>
            <a:ext cx="7869602" cy="2224202"/>
          </a:xfrm>
          <a:prstGeom prst="rect">
            <a:avLst/>
          </a:prstGeom>
        </p:spPr>
        <p:txBody>
          <a:bodyPr/>
          <a:lstStyle/>
          <a:p>
            <a:pPr indent="-317500">
              <a:lnSpc>
                <a:spcPct val="200000"/>
              </a:lnSpc>
              <a:buClr>
                <a:srgbClr val="000000"/>
              </a:buClr>
              <a:buSzPts val="1400"/>
              <a:defRPr sz="1400">
                <a:solidFill>
                  <a:srgbClr val="000000"/>
                </a:solidFill>
              </a:defRPr>
            </a:pPr>
            <a:r>
              <a:t>Many trans people </a:t>
            </a:r>
            <a:r>
              <a:rPr b="1"/>
              <a:t>change their name and pronouns </a:t>
            </a:r>
            <a:r>
              <a:t>to better align with their gender.</a:t>
            </a:r>
          </a:p>
          <a:p>
            <a:pPr indent="-317500">
              <a:lnSpc>
                <a:spcPct val="200000"/>
              </a:lnSpc>
              <a:buClr>
                <a:srgbClr val="000000"/>
              </a:buClr>
              <a:buSzPts val="1400"/>
              <a:defRPr sz="1400">
                <a:solidFill>
                  <a:srgbClr val="000000"/>
                </a:solidFill>
              </a:defRPr>
            </a:pPr>
            <a:r>
              <a:t>Some trans people undergo </a:t>
            </a:r>
            <a:r>
              <a:rPr b="1"/>
              <a:t>medical transitioning</a:t>
            </a:r>
            <a:r>
              <a:t> to feel more comfortable in their body.</a:t>
            </a:r>
          </a:p>
          <a:p>
            <a:pPr indent="-317500">
              <a:lnSpc>
                <a:spcPct val="200000"/>
              </a:lnSpc>
              <a:buClr>
                <a:srgbClr val="000000"/>
              </a:buClr>
              <a:buSzPts val="1400"/>
              <a:defRPr b="1" sz="1400">
                <a:solidFill>
                  <a:srgbClr val="000000"/>
                </a:solidFill>
              </a:defRPr>
            </a:pPr>
            <a:r>
              <a:t>Questioning</a:t>
            </a:r>
            <a:r>
              <a:rPr b="0"/>
              <a:t> your gender and </a:t>
            </a:r>
            <a:r>
              <a:t>coming out</a:t>
            </a:r>
            <a:r>
              <a:rPr b="0"/>
              <a:t> as trans can be a scary process. </a:t>
            </a:r>
          </a:p>
          <a:p>
            <a:pPr indent="-317500">
              <a:lnSpc>
                <a:spcPct val="200000"/>
              </a:lnSpc>
              <a:buClr>
                <a:srgbClr val="000000"/>
              </a:buClr>
              <a:buSzPts val="1400"/>
              <a:defRPr sz="1400">
                <a:solidFill>
                  <a:srgbClr val="000000"/>
                </a:solidFill>
              </a:defRPr>
            </a:pPr>
            <a:r>
              <a:t>Being trans can come with a lot of daily difficulties and anxieties. </a:t>
            </a:r>
          </a:p>
          <a:p>
            <a:pPr indent="-317500">
              <a:lnSpc>
                <a:spcPct val="200000"/>
              </a:lnSpc>
              <a:buClr>
                <a:srgbClr val="000000"/>
              </a:buClr>
              <a:buSzPts val="1400"/>
              <a:defRPr b="1" sz="1400">
                <a:solidFill>
                  <a:srgbClr val="000000"/>
                </a:solidFill>
              </a:defRPr>
            </a:pPr>
            <a:r>
              <a:t>Having supportive friends makes a massive difference.</a:t>
            </a:r>
          </a:p>
        </p:txBody>
      </p:sp>
      <p:sp>
        <p:nvSpPr>
          <p:cNvPr id="136" name="Shape 92"/>
          <p:cNvSpPr txBox="1"/>
          <p:nvPr>
            <p:ph type="title"/>
          </p:nvPr>
        </p:nvSpPr>
        <p:spPr>
          <a:xfrm>
            <a:off x="271449" y="1595200"/>
            <a:ext cx="8520602" cy="572702"/>
          </a:xfrm>
          <a:prstGeom prst="rect">
            <a:avLst/>
          </a:prstGeom>
        </p:spPr>
        <p:txBody>
          <a:bodyPr/>
          <a:lstStyle>
            <a:lvl1pPr algn="ctr" defTabSz="877822">
              <a:defRPr b="1" sz="2600"/>
            </a:lvl1pPr>
          </a:lstStyle>
          <a:p>
            <a:pPr/>
            <a:r>
              <a:t>Being transgender</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40" name="Shape 97" descr="Shape 97"/>
          <p:cNvPicPr>
            <a:picLocks noChangeAspect="1"/>
          </p:cNvPicPr>
          <p:nvPr/>
        </p:nvPicPr>
        <p:blipFill>
          <a:blip r:embed="rId3">
            <a:alphaModFix amt="24000"/>
            <a:extLst/>
          </a:blip>
          <a:stretch>
            <a:fillRect/>
          </a:stretch>
        </p:blipFill>
        <p:spPr>
          <a:xfrm>
            <a:off x="0" y="8"/>
            <a:ext cx="9143998" cy="1642636"/>
          </a:xfrm>
          <a:prstGeom prst="rect">
            <a:avLst/>
          </a:prstGeom>
          <a:ln w="12700">
            <a:miter lim="400000"/>
          </a:ln>
        </p:spPr>
      </p:pic>
      <p:sp>
        <p:nvSpPr>
          <p:cNvPr id="141" name="Shape 98"/>
          <p:cNvSpPr txBox="1"/>
          <p:nvPr>
            <p:ph type="body" sz="half" idx="1"/>
          </p:nvPr>
        </p:nvSpPr>
        <p:spPr>
          <a:xfrm>
            <a:off x="931225" y="2167900"/>
            <a:ext cx="7188601" cy="2616002"/>
          </a:xfrm>
          <a:prstGeom prst="rect">
            <a:avLst/>
          </a:prstGeom>
        </p:spPr>
        <p:txBody>
          <a:bodyPr/>
          <a:lstStyle/>
          <a:p>
            <a:pPr indent="-317500">
              <a:lnSpc>
                <a:spcPct val="150000"/>
              </a:lnSpc>
              <a:buClr>
                <a:srgbClr val="000000"/>
              </a:buClr>
              <a:buSzPts val="1400"/>
              <a:defRPr sz="1400">
                <a:solidFill>
                  <a:srgbClr val="000000"/>
                </a:solidFill>
              </a:defRPr>
            </a:pPr>
            <a:r>
              <a:t>Not limited to </a:t>
            </a:r>
            <a:r>
              <a:rPr b="1"/>
              <a:t>he/him</a:t>
            </a:r>
            <a:r>
              <a:t> and </a:t>
            </a:r>
            <a:r>
              <a:rPr b="1"/>
              <a:t>she/her</a:t>
            </a:r>
            <a:r>
              <a:t>.</a:t>
            </a:r>
          </a:p>
          <a:p>
            <a:pPr indent="-317500">
              <a:lnSpc>
                <a:spcPct val="150000"/>
              </a:lnSpc>
              <a:buClr>
                <a:srgbClr val="000000"/>
              </a:buClr>
              <a:buSzPts val="1400"/>
              <a:defRPr b="1" sz="1400">
                <a:solidFill>
                  <a:srgbClr val="000000"/>
                </a:solidFill>
              </a:defRPr>
            </a:pPr>
            <a:r>
              <a:t>They/them</a:t>
            </a:r>
            <a:r>
              <a:rPr b="0"/>
              <a:t> is a common pronoun used by many non-binary people.</a:t>
            </a:r>
          </a:p>
          <a:p>
            <a:pPr indent="-317500">
              <a:lnSpc>
                <a:spcPct val="150000"/>
              </a:lnSpc>
              <a:buClr>
                <a:srgbClr val="000000"/>
              </a:buClr>
              <a:buSzPts val="1400"/>
              <a:defRPr sz="1400">
                <a:solidFill>
                  <a:srgbClr val="000000"/>
                </a:solidFill>
              </a:defRPr>
            </a:pPr>
            <a:r>
              <a:t>If someone tells you they want to start using different pronouns, make an effort to respect that!</a:t>
            </a:r>
          </a:p>
          <a:p>
            <a:pPr indent="-317500">
              <a:lnSpc>
                <a:spcPct val="150000"/>
              </a:lnSpc>
              <a:buClr>
                <a:srgbClr val="000000"/>
              </a:buClr>
              <a:buSzPts val="1400"/>
              <a:defRPr sz="1400">
                <a:solidFill>
                  <a:srgbClr val="000000"/>
                </a:solidFill>
              </a:defRPr>
            </a:pPr>
            <a:r>
              <a:t>Calling someone by the wrong pronouns is called </a:t>
            </a:r>
            <a:r>
              <a:rPr b="1"/>
              <a:t>misgendering,</a:t>
            </a:r>
            <a:r>
              <a:t> and can be upsetting for trans people.</a:t>
            </a:r>
          </a:p>
          <a:p>
            <a:pPr indent="-317500">
              <a:lnSpc>
                <a:spcPct val="150000"/>
              </a:lnSpc>
              <a:buClr>
                <a:srgbClr val="000000"/>
              </a:buClr>
              <a:buSzPts val="1400"/>
              <a:defRPr sz="1400">
                <a:solidFill>
                  <a:srgbClr val="000000"/>
                </a:solidFill>
              </a:defRPr>
            </a:pPr>
            <a:r>
              <a:t>If you don’t know someone’s pronouns, </a:t>
            </a:r>
            <a:r>
              <a:rPr b="1"/>
              <a:t>don’t just assume, but ask!</a:t>
            </a:r>
          </a:p>
        </p:txBody>
      </p:sp>
      <p:sp>
        <p:nvSpPr>
          <p:cNvPr id="142" name="Shape 99"/>
          <p:cNvSpPr txBox="1"/>
          <p:nvPr>
            <p:ph type="title"/>
          </p:nvPr>
        </p:nvSpPr>
        <p:spPr>
          <a:xfrm>
            <a:off x="271449" y="1595200"/>
            <a:ext cx="8520602" cy="572702"/>
          </a:xfrm>
          <a:prstGeom prst="rect">
            <a:avLst/>
          </a:prstGeom>
        </p:spPr>
        <p:txBody>
          <a:bodyPr/>
          <a:lstStyle>
            <a:lvl1pPr algn="ctr" defTabSz="877822">
              <a:defRPr b="1" sz="2600"/>
            </a:lvl1pPr>
          </a:lstStyle>
          <a:p>
            <a:pPr/>
            <a:r>
              <a:t>Pronouns</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46" name="Shape 104" descr="Shape 104"/>
          <p:cNvPicPr>
            <a:picLocks noChangeAspect="1"/>
          </p:cNvPicPr>
          <p:nvPr/>
        </p:nvPicPr>
        <p:blipFill>
          <a:blip r:embed="rId2">
            <a:alphaModFix amt="24000"/>
            <a:extLst/>
          </a:blip>
          <a:stretch>
            <a:fillRect/>
          </a:stretch>
        </p:blipFill>
        <p:spPr>
          <a:xfrm>
            <a:off x="0" y="8"/>
            <a:ext cx="9143998" cy="1642636"/>
          </a:xfrm>
          <a:prstGeom prst="rect">
            <a:avLst/>
          </a:prstGeom>
          <a:ln w="12700">
            <a:miter lim="400000"/>
          </a:ln>
        </p:spPr>
      </p:pic>
      <p:sp>
        <p:nvSpPr>
          <p:cNvPr id="147" name="Shape 105"/>
          <p:cNvSpPr txBox="1"/>
          <p:nvPr>
            <p:ph type="body" sz="half" idx="1"/>
          </p:nvPr>
        </p:nvSpPr>
        <p:spPr>
          <a:xfrm>
            <a:off x="911799" y="2397025"/>
            <a:ext cx="7423802" cy="2259000"/>
          </a:xfrm>
          <a:prstGeom prst="rect">
            <a:avLst/>
          </a:prstGeom>
        </p:spPr>
        <p:txBody>
          <a:bodyPr/>
          <a:lstStyle/>
          <a:p>
            <a:pPr indent="-317500">
              <a:lnSpc>
                <a:spcPct val="150000"/>
              </a:lnSpc>
              <a:buClr>
                <a:srgbClr val="000000"/>
              </a:buClr>
              <a:buSzPts val="1400"/>
              <a:defRPr b="1" sz="1400">
                <a:solidFill>
                  <a:srgbClr val="000000"/>
                </a:solidFill>
              </a:defRPr>
            </a:pPr>
            <a:r>
              <a:t>Don’t assume</a:t>
            </a:r>
            <a:r>
              <a:rPr b="0"/>
              <a:t> someone’s gender based on their looks.</a:t>
            </a:r>
          </a:p>
          <a:p>
            <a:pPr indent="-317500">
              <a:lnSpc>
                <a:spcPct val="150000"/>
              </a:lnSpc>
              <a:buClr>
                <a:srgbClr val="000000"/>
              </a:buClr>
              <a:buSzPts val="1400"/>
              <a:defRPr sz="1400">
                <a:solidFill>
                  <a:srgbClr val="000000"/>
                </a:solidFill>
              </a:defRPr>
            </a:pPr>
            <a:r>
              <a:t>If someone tells you they’re trans, respect that they’ve disclosed </a:t>
            </a:r>
            <a:r>
              <a:rPr b="1"/>
              <a:t>personal information</a:t>
            </a:r>
            <a:r>
              <a:t> to you. </a:t>
            </a:r>
            <a:endParaRPr b="1"/>
          </a:p>
          <a:p>
            <a:pPr indent="-317500">
              <a:lnSpc>
                <a:spcPct val="150000"/>
              </a:lnSpc>
              <a:buClr>
                <a:srgbClr val="000000"/>
              </a:buClr>
              <a:buSzPts val="1400"/>
              <a:defRPr b="1" sz="1400">
                <a:solidFill>
                  <a:srgbClr val="000000"/>
                </a:solidFill>
              </a:defRPr>
            </a:pPr>
            <a:r>
              <a:t>Don’t tell other people</a:t>
            </a:r>
            <a:r>
              <a:rPr b="0"/>
              <a:t> that someone is trans without their </a:t>
            </a:r>
            <a:r>
              <a:t>permission</a:t>
            </a:r>
            <a:r>
              <a:rPr b="0"/>
              <a:t>.</a:t>
            </a:r>
          </a:p>
          <a:p>
            <a:pPr indent="-317500">
              <a:lnSpc>
                <a:spcPct val="150000"/>
              </a:lnSpc>
              <a:buClr>
                <a:srgbClr val="000000"/>
              </a:buClr>
              <a:buSzPts val="1400"/>
              <a:defRPr sz="1400">
                <a:solidFill>
                  <a:srgbClr val="000000"/>
                </a:solidFill>
              </a:defRPr>
            </a:pPr>
            <a:r>
              <a:t>Use the pronouns they ask you to use, and introduce yourself with your own pronouns.</a:t>
            </a:r>
          </a:p>
          <a:p>
            <a:pPr indent="-317500">
              <a:lnSpc>
                <a:spcPct val="150000"/>
              </a:lnSpc>
              <a:buClr>
                <a:srgbClr val="000000"/>
              </a:buClr>
              <a:buSzPts val="1400"/>
              <a:defRPr sz="1400">
                <a:solidFill>
                  <a:srgbClr val="000000"/>
                </a:solidFill>
              </a:defRPr>
            </a:pPr>
            <a:r>
              <a:t>If you’re not sure about something, </a:t>
            </a:r>
            <a:r>
              <a:rPr b="1"/>
              <a:t>ask!</a:t>
            </a:r>
            <a:r>
              <a:t> Asking is far less offensive than assuming. </a:t>
            </a:r>
          </a:p>
        </p:txBody>
      </p:sp>
      <p:sp>
        <p:nvSpPr>
          <p:cNvPr id="148" name="Shape 106"/>
          <p:cNvSpPr txBox="1"/>
          <p:nvPr>
            <p:ph type="title"/>
          </p:nvPr>
        </p:nvSpPr>
        <p:spPr>
          <a:xfrm>
            <a:off x="271449" y="1595200"/>
            <a:ext cx="8520602" cy="572702"/>
          </a:xfrm>
          <a:prstGeom prst="rect">
            <a:avLst/>
          </a:prstGeom>
        </p:spPr>
        <p:txBody>
          <a:bodyPr/>
          <a:lstStyle>
            <a:lvl1pPr algn="ctr" defTabSz="877822">
              <a:defRPr b="1" sz="2600"/>
            </a:lvl1pPr>
          </a:lstStyle>
          <a:p>
            <a:pPr/>
            <a:r>
              <a:t>Respecting people’s gender</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50" name="Shape 111" descr="Shape 111"/>
          <p:cNvPicPr>
            <a:picLocks noChangeAspect="1"/>
          </p:cNvPicPr>
          <p:nvPr/>
        </p:nvPicPr>
        <p:blipFill>
          <a:blip r:embed="rId2">
            <a:alphaModFix amt="24000"/>
            <a:extLst/>
          </a:blip>
          <a:stretch>
            <a:fillRect/>
          </a:stretch>
        </p:blipFill>
        <p:spPr>
          <a:xfrm>
            <a:off x="0" y="8"/>
            <a:ext cx="9143998" cy="1642636"/>
          </a:xfrm>
          <a:prstGeom prst="rect">
            <a:avLst/>
          </a:prstGeom>
          <a:ln w="12700">
            <a:miter lim="400000"/>
          </a:ln>
        </p:spPr>
      </p:pic>
      <p:sp>
        <p:nvSpPr>
          <p:cNvPr id="151" name="Shape 112"/>
          <p:cNvSpPr txBox="1"/>
          <p:nvPr>
            <p:ph type="body" sz="half" idx="1"/>
          </p:nvPr>
        </p:nvSpPr>
        <p:spPr>
          <a:xfrm>
            <a:off x="922523" y="2327399"/>
            <a:ext cx="7136404" cy="2241602"/>
          </a:xfrm>
          <a:prstGeom prst="rect">
            <a:avLst/>
          </a:prstGeom>
        </p:spPr>
        <p:txBody>
          <a:bodyPr/>
          <a:lstStyle/>
          <a:p>
            <a:pPr indent="-317500">
              <a:lnSpc>
                <a:spcPct val="150000"/>
              </a:lnSpc>
              <a:buClr>
                <a:srgbClr val="000000"/>
              </a:buClr>
              <a:buSzPts val="1400"/>
              <a:defRPr b="1" sz="1400">
                <a:solidFill>
                  <a:srgbClr val="000000"/>
                </a:solidFill>
              </a:defRPr>
            </a:pPr>
            <a:r>
              <a:t>Orientation</a:t>
            </a:r>
            <a:r>
              <a:rPr b="0"/>
              <a:t> describes what genders, if any, you’re attracted to.</a:t>
            </a:r>
          </a:p>
          <a:p>
            <a:pPr indent="-317500">
              <a:lnSpc>
                <a:spcPct val="150000"/>
              </a:lnSpc>
              <a:buClr>
                <a:srgbClr val="000000"/>
              </a:buClr>
              <a:buSzPts val="1400"/>
              <a:defRPr b="1" sz="1400">
                <a:solidFill>
                  <a:srgbClr val="000000"/>
                </a:solidFill>
              </a:defRPr>
            </a:pPr>
            <a:r>
              <a:t>Sexual</a:t>
            </a:r>
            <a:r>
              <a:rPr b="0"/>
              <a:t> and </a:t>
            </a:r>
            <a:r>
              <a:t>romantic</a:t>
            </a:r>
            <a:r>
              <a:rPr b="0"/>
              <a:t> orientation are different and may not always align.</a:t>
            </a:r>
          </a:p>
          <a:p>
            <a:pPr indent="-317500">
              <a:lnSpc>
                <a:spcPct val="150000"/>
              </a:lnSpc>
              <a:buClr>
                <a:srgbClr val="000000"/>
              </a:buClr>
              <a:buSzPts val="1400"/>
              <a:defRPr sz="1400">
                <a:solidFill>
                  <a:srgbClr val="000000"/>
                </a:solidFill>
              </a:defRPr>
            </a:pPr>
            <a:r>
              <a:t>Some people experience neither.</a:t>
            </a:r>
          </a:p>
          <a:p>
            <a:pPr indent="-317500">
              <a:lnSpc>
                <a:spcPct val="150000"/>
              </a:lnSpc>
              <a:buClr>
                <a:srgbClr val="000000"/>
              </a:buClr>
              <a:buSzPts val="1400"/>
              <a:defRPr sz="1400">
                <a:solidFill>
                  <a:srgbClr val="000000"/>
                </a:solidFill>
              </a:defRPr>
            </a:pPr>
            <a:r>
              <a:t>Some people go through a period of </a:t>
            </a:r>
            <a:r>
              <a:rPr b="1"/>
              <a:t>questioning</a:t>
            </a:r>
            <a:r>
              <a:t>.</a:t>
            </a:r>
          </a:p>
          <a:p>
            <a:pPr indent="-317500">
              <a:lnSpc>
                <a:spcPct val="150000"/>
              </a:lnSpc>
              <a:buClr>
                <a:srgbClr val="000000"/>
              </a:buClr>
              <a:buSzPts val="1400"/>
              <a:defRPr sz="1400">
                <a:solidFill>
                  <a:srgbClr val="000000"/>
                </a:solidFill>
              </a:defRPr>
            </a:pPr>
            <a:r>
              <a:t>Not a </a:t>
            </a:r>
            <a:r>
              <a:rPr b="1"/>
              <a:t>choice</a:t>
            </a:r>
            <a:r>
              <a:t>.</a:t>
            </a:r>
          </a:p>
          <a:p>
            <a:pPr indent="-317500">
              <a:lnSpc>
                <a:spcPct val="150000"/>
              </a:lnSpc>
              <a:buClr>
                <a:srgbClr val="000000"/>
              </a:buClr>
              <a:buSzPts val="1400"/>
              <a:defRPr sz="1400">
                <a:solidFill>
                  <a:srgbClr val="000000"/>
                </a:solidFill>
              </a:defRPr>
            </a:pPr>
            <a:r>
              <a:t>Not a </a:t>
            </a:r>
            <a:r>
              <a:rPr b="1"/>
              <a:t>phase</a:t>
            </a:r>
            <a:r>
              <a:t>.</a:t>
            </a:r>
          </a:p>
        </p:txBody>
      </p:sp>
      <p:sp>
        <p:nvSpPr>
          <p:cNvPr id="152" name="Shape 113"/>
          <p:cNvSpPr txBox="1"/>
          <p:nvPr>
            <p:ph type="title"/>
          </p:nvPr>
        </p:nvSpPr>
        <p:spPr>
          <a:xfrm>
            <a:off x="271449" y="1595200"/>
            <a:ext cx="8520602" cy="572702"/>
          </a:xfrm>
          <a:prstGeom prst="rect">
            <a:avLst/>
          </a:prstGeom>
        </p:spPr>
        <p:txBody>
          <a:bodyPr/>
          <a:lstStyle>
            <a:lvl1pPr algn="ctr" defTabSz="877822">
              <a:defRPr b="1" sz="2600"/>
            </a:lvl1pPr>
          </a:lstStyle>
          <a:p>
            <a:pPr/>
            <a:r>
              <a:t>Attraction</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A7A7A7"/>
      </a:dk2>
      <a:lt2>
        <a:srgbClr val="535353"/>
      </a:lt2>
      <a:accent1>
        <a:srgbClr val="FFAB40"/>
      </a:accent1>
      <a:accent2>
        <a:srgbClr val="212121"/>
      </a:accent2>
      <a:accent3>
        <a:srgbClr val="78909C"/>
      </a:accent3>
      <a:accent4>
        <a:srgbClr val="8F6024"/>
      </a:accent4>
      <a:accent5>
        <a:srgbClr val="0097A7"/>
      </a:accent5>
      <a:accent6>
        <a:srgbClr val="EEFF41"/>
      </a:accent6>
      <a:hlink>
        <a:srgbClr val="0000FF"/>
      </a:hlink>
      <a:folHlink>
        <a:srgbClr val="FF00FF"/>
      </a:folHlink>
    </a:clrScheme>
    <a:fontScheme name="Simple Light">
      <a:majorFont>
        <a:latin typeface="Helvetica"/>
        <a:ea typeface="Helvetica"/>
        <a:cs typeface="Helvetica"/>
      </a:majorFont>
      <a:minorFont>
        <a:latin typeface="Arial"/>
        <a:ea typeface="Arial"/>
        <a:cs typeface="Arial"/>
      </a:minorFont>
    </a:fontScheme>
    <a:fmtScheme name="Simple 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A7A7A7"/>
      </a:dk2>
      <a:lt2>
        <a:srgbClr val="535353"/>
      </a:lt2>
      <a:accent1>
        <a:srgbClr val="FFAB40"/>
      </a:accent1>
      <a:accent2>
        <a:srgbClr val="212121"/>
      </a:accent2>
      <a:accent3>
        <a:srgbClr val="78909C"/>
      </a:accent3>
      <a:accent4>
        <a:srgbClr val="8F6024"/>
      </a:accent4>
      <a:accent5>
        <a:srgbClr val="0097A7"/>
      </a:accent5>
      <a:accent6>
        <a:srgbClr val="EEFF41"/>
      </a:accent6>
      <a:hlink>
        <a:srgbClr val="0000FF"/>
      </a:hlink>
      <a:folHlink>
        <a:srgbClr val="FF00FF"/>
      </a:folHlink>
    </a:clrScheme>
    <a:fontScheme name="Simple Light">
      <a:majorFont>
        <a:latin typeface="Helvetica"/>
        <a:ea typeface="Helvetica"/>
        <a:cs typeface="Helvetica"/>
      </a:majorFont>
      <a:minorFont>
        <a:latin typeface="Arial"/>
        <a:ea typeface="Arial"/>
        <a:cs typeface="Arial"/>
      </a:minorFont>
    </a:fontScheme>
    <a:fmtScheme name="Simple 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